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3"/>
  </p:notesMasterIdLst>
  <p:handoutMasterIdLst>
    <p:handoutMasterId r:id="rId104"/>
  </p:handoutMasterIdLst>
  <p:sldIdLst>
    <p:sldId id="339" r:id="rId2"/>
    <p:sldId id="340" r:id="rId3"/>
    <p:sldId id="324" r:id="rId4"/>
    <p:sldId id="338" r:id="rId5"/>
    <p:sldId id="268" r:id="rId6"/>
    <p:sldId id="320" r:id="rId7"/>
    <p:sldId id="343" r:id="rId8"/>
    <p:sldId id="323" r:id="rId9"/>
    <p:sldId id="344" r:id="rId10"/>
    <p:sldId id="355" r:id="rId11"/>
    <p:sldId id="356" r:id="rId12"/>
    <p:sldId id="283" r:id="rId13"/>
    <p:sldId id="285" r:id="rId14"/>
    <p:sldId id="284" r:id="rId15"/>
    <p:sldId id="287" r:id="rId16"/>
    <p:sldId id="286" r:id="rId17"/>
    <p:sldId id="291" r:id="rId18"/>
    <p:sldId id="316" r:id="rId19"/>
    <p:sldId id="289" r:id="rId20"/>
    <p:sldId id="288" r:id="rId21"/>
    <p:sldId id="290" r:id="rId22"/>
    <p:sldId id="292" r:id="rId23"/>
    <p:sldId id="358" r:id="rId24"/>
    <p:sldId id="256" r:id="rId25"/>
    <p:sldId id="357" r:id="rId26"/>
    <p:sldId id="364" r:id="rId27"/>
    <p:sldId id="270" r:id="rId28"/>
    <p:sldId id="359" r:id="rId29"/>
    <p:sldId id="269" r:id="rId30"/>
    <p:sldId id="293" r:id="rId31"/>
    <p:sldId id="259" r:id="rId32"/>
    <p:sldId id="345" r:id="rId33"/>
    <p:sldId id="258" r:id="rId34"/>
    <p:sldId id="360" r:id="rId35"/>
    <p:sldId id="305" r:id="rId36"/>
    <p:sldId id="260" r:id="rId37"/>
    <p:sldId id="361" r:id="rId38"/>
    <p:sldId id="334" r:id="rId39"/>
    <p:sldId id="335" r:id="rId40"/>
    <p:sldId id="363" r:id="rId41"/>
    <p:sldId id="298" r:id="rId42"/>
    <p:sldId id="362" r:id="rId43"/>
    <p:sldId id="264" r:id="rId44"/>
    <p:sldId id="329" r:id="rId45"/>
    <p:sldId id="366" r:id="rId46"/>
    <p:sldId id="318" r:id="rId47"/>
    <p:sldId id="261" r:id="rId48"/>
    <p:sldId id="365" r:id="rId49"/>
    <p:sldId id="271" r:id="rId50"/>
    <p:sldId id="367" r:id="rId51"/>
    <p:sldId id="319" r:id="rId52"/>
    <p:sldId id="368" r:id="rId53"/>
    <p:sldId id="296" r:id="rId54"/>
    <p:sldId id="369" r:id="rId55"/>
    <p:sldId id="273" r:id="rId56"/>
    <p:sldId id="346" r:id="rId57"/>
    <p:sldId id="370" r:id="rId58"/>
    <p:sldId id="299" r:id="rId59"/>
    <p:sldId id="266" r:id="rId60"/>
    <p:sldId id="322" r:id="rId61"/>
    <p:sldId id="294" r:id="rId62"/>
    <p:sldId id="272" r:id="rId63"/>
    <p:sldId id="295" r:id="rId64"/>
    <p:sldId id="347" r:id="rId65"/>
    <p:sldId id="342" r:id="rId66"/>
    <p:sldId id="308" r:id="rId67"/>
    <p:sldId id="348" r:id="rId68"/>
    <p:sldId id="341" r:id="rId69"/>
    <p:sldId id="325" r:id="rId70"/>
    <p:sldId id="321" r:id="rId71"/>
    <p:sldId id="262" r:id="rId72"/>
    <p:sldId id="349" r:id="rId73"/>
    <p:sldId id="282" r:id="rId74"/>
    <p:sldId id="263" r:id="rId75"/>
    <p:sldId id="277" r:id="rId76"/>
    <p:sldId id="331" r:id="rId77"/>
    <p:sldId id="333" r:id="rId78"/>
    <p:sldId id="332" r:id="rId79"/>
    <p:sldId id="274" r:id="rId80"/>
    <p:sldId id="301" r:id="rId81"/>
    <p:sldId id="371" r:id="rId82"/>
    <p:sldId id="350" r:id="rId83"/>
    <p:sldId id="351" r:id="rId84"/>
    <p:sldId id="275" r:id="rId85"/>
    <p:sldId id="336" r:id="rId86"/>
    <p:sldId id="276" r:id="rId87"/>
    <p:sldId id="372" r:id="rId88"/>
    <p:sldId id="297" r:id="rId89"/>
    <p:sldId id="374" r:id="rId90"/>
    <p:sldId id="267" r:id="rId91"/>
    <p:sldId id="337" r:id="rId92"/>
    <p:sldId id="265" r:id="rId93"/>
    <p:sldId id="278" r:id="rId94"/>
    <p:sldId id="279" r:id="rId95"/>
    <p:sldId id="328" r:id="rId96"/>
    <p:sldId id="327" r:id="rId97"/>
    <p:sldId id="373" r:id="rId98"/>
    <p:sldId id="354" r:id="rId99"/>
    <p:sldId id="353" r:id="rId100"/>
    <p:sldId id="280" r:id="rId101"/>
    <p:sldId id="281" r:id="rId102"/>
  </p:sldIdLst>
  <p:sldSz cx="9144000" cy="6858000" type="screen4x3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5048" autoAdjust="0"/>
    <p:restoredTop sz="98399" autoAdjust="0"/>
  </p:normalViewPr>
  <p:slideViewPr>
    <p:cSldViewPr>
      <p:cViewPr>
        <p:scale>
          <a:sx n="100" d="100"/>
          <a:sy n="100" d="100"/>
        </p:scale>
        <p:origin x="-876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7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558"/>
    </p:cViewPr>
  </p:sorterViewPr>
  <p:notesViewPr>
    <p:cSldViewPr>
      <p:cViewPr varScale="1">
        <p:scale>
          <a:sx n="90" d="100"/>
          <a:sy n="90" d="100"/>
        </p:scale>
        <p:origin x="-2748" y="-126"/>
      </p:cViewPr>
      <p:guideLst>
        <p:guide orient="horz" pos="3126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28" cy="495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105" y="0"/>
            <a:ext cx="2944228" cy="495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ED77B-2F9F-4E60-98CE-6D5A3F2BA5BE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7845"/>
            <a:ext cx="2944228" cy="4956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105" y="9427845"/>
            <a:ext cx="2944228" cy="4956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B8489-AD8B-4337-85A4-6D91AAE97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8405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28" cy="495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105" y="0"/>
            <a:ext cx="2944228" cy="495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C74FF-EA6E-4BA0-8134-0F81FEF1DFA2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4" y="4714717"/>
            <a:ext cx="5433065" cy="44653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7845"/>
            <a:ext cx="2944228" cy="4956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105" y="9427845"/>
            <a:ext cx="2944228" cy="4956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56B96-DB1F-43C6-BE6C-475523C04B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305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18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40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422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9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E4A9-DBFB-4875-962D-FFD1F0761D49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B9B-D89F-45C3-86E9-F8121CF62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65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E4A9-DBFB-4875-962D-FFD1F0761D49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B9B-D89F-45C3-86E9-F8121CF62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4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E4A9-DBFB-4875-962D-FFD1F0761D49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B9B-D89F-45C3-86E9-F8121CF62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93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128792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E4A9-DBFB-4875-962D-FFD1F0761D49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B9B-D89F-45C3-86E9-F8121CF62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E4A9-DBFB-4875-962D-FFD1F0761D49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B9B-D89F-45C3-86E9-F8121CF62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82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E4A9-DBFB-4875-962D-FFD1F0761D49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B9B-D89F-45C3-86E9-F8121CF6232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87624" y="1358770"/>
            <a:ext cx="5688632" cy="54006"/>
          </a:xfrm>
          <a:prstGeom prst="rect">
            <a:avLst/>
          </a:prstGeom>
          <a:gradFill flip="none" rotWithShape="1">
            <a:gsLst>
              <a:gs pos="80000">
                <a:schemeClr val="accent1">
                  <a:tint val="23500"/>
                  <a:satMod val="160000"/>
                </a:schemeClr>
              </a:gs>
              <a:gs pos="38000">
                <a:schemeClr val="accent1">
                  <a:tint val="66000"/>
                  <a:satMod val="160000"/>
                  <a:alpha val="88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97917">
                <a:schemeClr val="accent1">
                  <a:tint val="23500"/>
                  <a:satMod val="160000"/>
                  <a:lumMod val="3000"/>
                  <a:lumOff val="97000"/>
                </a:schemeClr>
              </a:gs>
              <a:gs pos="66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94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E4A9-DBFB-4875-962D-FFD1F0761D49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B9B-D89F-45C3-86E9-F8121CF6232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187624" y="1358770"/>
            <a:ext cx="5688632" cy="54006"/>
          </a:xfrm>
          <a:prstGeom prst="rect">
            <a:avLst/>
          </a:prstGeom>
          <a:gradFill flip="none" rotWithShape="1">
            <a:gsLst>
              <a:gs pos="80000">
                <a:schemeClr val="accent1">
                  <a:tint val="23500"/>
                  <a:satMod val="160000"/>
                </a:schemeClr>
              </a:gs>
              <a:gs pos="38000">
                <a:schemeClr val="accent1">
                  <a:tint val="66000"/>
                  <a:satMod val="160000"/>
                  <a:alpha val="88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97917">
                <a:schemeClr val="accent1">
                  <a:tint val="23500"/>
                  <a:satMod val="160000"/>
                  <a:lumMod val="3000"/>
                  <a:lumOff val="97000"/>
                </a:schemeClr>
              </a:gs>
              <a:gs pos="66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48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E4A9-DBFB-4875-962D-FFD1F0761D49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B9B-D89F-45C3-86E9-F8121CF6232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87624" y="1358770"/>
            <a:ext cx="5688632" cy="54006"/>
          </a:xfrm>
          <a:prstGeom prst="rect">
            <a:avLst/>
          </a:prstGeom>
          <a:gradFill flip="none" rotWithShape="1">
            <a:gsLst>
              <a:gs pos="80000">
                <a:schemeClr val="accent1">
                  <a:tint val="23500"/>
                  <a:satMod val="160000"/>
                </a:schemeClr>
              </a:gs>
              <a:gs pos="38000">
                <a:schemeClr val="accent1">
                  <a:tint val="66000"/>
                  <a:satMod val="160000"/>
                  <a:alpha val="88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97917">
                <a:schemeClr val="accent1">
                  <a:tint val="23500"/>
                  <a:satMod val="160000"/>
                  <a:lumMod val="3000"/>
                  <a:lumOff val="97000"/>
                </a:schemeClr>
              </a:gs>
              <a:gs pos="66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22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E4A9-DBFB-4875-962D-FFD1F0761D49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B9B-D89F-45C3-86E9-F8121CF62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9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3008313" cy="9460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36912"/>
            <a:ext cx="3008313" cy="34892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E4A9-DBFB-4875-962D-FFD1F0761D49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B9B-D89F-45C3-86E9-F8121CF62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4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E4A9-DBFB-4875-962D-FFD1F0761D49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55B9B-D89F-45C3-86E9-F8121CF62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64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4" t="10674"/>
          <a:stretch/>
        </p:blipFill>
        <p:spPr>
          <a:xfrm>
            <a:off x="-1" y="0"/>
            <a:ext cx="9421833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r="-1"/>
          <a:stretch/>
        </p:blipFill>
        <p:spPr>
          <a:xfrm>
            <a:off x="611560" y="548680"/>
            <a:ext cx="862398" cy="8813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0E4A9-DBFB-4875-962D-FFD1F0761D49}" type="datetimeFigureOut">
              <a:rPr lang="en-GB" smtClean="0"/>
              <a:t>22/08/2016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55B9B-D89F-45C3-86E9-F8121CF623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35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ikipedia:Account_creator" TargetMode="External"/><Relationship Id="rId2" Type="http://schemas.openxmlformats.org/officeDocument/2006/relationships/hyperlink" Target="https://www.google.com/url?q=https://phabricator.wikimedia.org/maniphest/task/create/?projects%3DWikimedia-Site-requests&amp;sa=D&amp;ust=1455638083435000&amp;usg=AFQjCNEuK2hNoDZ9RroMbYFkc_cYpDg8K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Wikipedia:VisualEditor/User_guide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en-US_US/help/terms_maps.html" TargetMode="External"/><Relationship Id="rId2" Type="http://schemas.openxmlformats.org/officeDocument/2006/relationships/hyperlink" Target="http://www.birdlife.org/datazone/speciesfactsheet.php?id=2877#http://www.aerc.eu/DOCS/Bird_taxa_of _the_WP15.xls#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ibc.lynxeds.com/" TargetMode="External"/><Relationship Id="rId2" Type="http://schemas.openxmlformats.org/officeDocument/2006/relationships/hyperlink" Target="http://www.hbw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science@birdlife.org" TargetMode="External"/><Relationship Id="rId5" Type="http://schemas.openxmlformats.org/officeDocument/2006/relationships/hyperlink" Target="http://www.lynxeds.com/" TargetMode="External"/><Relationship Id="rId4" Type="http://schemas.openxmlformats.org/officeDocument/2006/relationships/hyperlink" Target="http://www.birdlife.org/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9176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IMPORTANT: Note for Trainers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Please read </a:t>
            </a:r>
            <a:r>
              <a:rPr lang="en-GB" u="sng" dirty="0" smtClean="0"/>
              <a:t>all</a:t>
            </a:r>
            <a:r>
              <a:rPr lang="en-GB" dirty="0" smtClean="0"/>
              <a:t> the Hidden Slides in this Power Point file even if you are a very experienced trainer</a:t>
            </a:r>
          </a:p>
          <a:p>
            <a:r>
              <a:rPr lang="en-GB" dirty="0" smtClean="0"/>
              <a:t>They give you lots of background info and tips to make this training session a success</a:t>
            </a:r>
          </a:p>
          <a:p>
            <a:r>
              <a:rPr lang="en-GB" dirty="0" smtClean="0"/>
              <a:t>When you move to Presentation Mode and run the Slide Show, these Hidden </a:t>
            </a:r>
            <a:r>
              <a:rPr lang="en-GB" dirty="0"/>
              <a:t>S</a:t>
            </a:r>
            <a:r>
              <a:rPr lang="en-GB" dirty="0" smtClean="0"/>
              <a:t>lides will not display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54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Hidden Slide</a:t>
            </a:r>
            <a:br>
              <a:rPr lang="en-GB" dirty="0" smtClean="0"/>
            </a:br>
            <a:r>
              <a:rPr lang="en-GB" dirty="0" smtClean="0"/>
              <a:t>Hints for trainers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Give participants lapel badges</a:t>
            </a:r>
          </a:p>
          <a:p>
            <a:pPr lvl="1"/>
            <a:r>
              <a:rPr lang="en-GB" dirty="0" smtClean="0"/>
              <a:t>We recommend self-adhesive ones which can be written on rather than printed ones</a:t>
            </a:r>
          </a:p>
          <a:p>
            <a:pPr lvl="1"/>
            <a:r>
              <a:rPr lang="en-GB" dirty="0" smtClean="0"/>
              <a:t>Ask participants to write their own names using a marker pen NOT a biro</a:t>
            </a:r>
          </a:p>
          <a:p>
            <a:pPr lvl="1"/>
            <a:r>
              <a:rPr lang="en-GB" dirty="0" smtClean="0"/>
              <a:t>They should write their names large enough to be seen from the front</a:t>
            </a:r>
          </a:p>
          <a:p>
            <a:pPr lvl="1"/>
            <a:r>
              <a:rPr lang="en-GB" dirty="0" smtClean="0"/>
              <a:t>Remember to give yourself a name badge too</a:t>
            </a:r>
          </a:p>
          <a:p>
            <a:pPr lvl="1"/>
            <a:r>
              <a:rPr lang="en-GB" dirty="0" smtClean="0"/>
              <a:t>This helps you and the participants with each other’s names</a:t>
            </a:r>
          </a:p>
          <a:p>
            <a:pPr lvl="1"/>
            <a:r>
              <a:rPr lang="en-GB" dirty="0" smtClean="0"/>
              <a:t>Some participants can be bad with names and this really helps them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5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139136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What is the most important thing you learned today?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</a:t>
            </a:r>
            <a:r>
              <a:rPr lang="en-GB" dirty="0" smtClean="0"/>
              <a:t>iscuss in pairs</a:t>
            </a:r>
          </a:p>
          <a:p>
            <a:r>
              <a:rPr lang="en-GB" dirty="0" smtClean="0"/>
              <a:t>Identify one point each</a:t>
            </a:r>
          </a:p>
          <a:p>
            <a:r>
              <a:rPr lang="en-GB" dirty="0" smtClean="0"/>
              <a:t>The trainer will write these topics/thoughts on flip chart</a:t>
            </a:r>
          </a:p>
          <a:p>
            <a:endParaRPr lang="en-GB" dirty="0"/>
          </a:p>
        </p:txBody>
      </p:sp>
      <p:pic>
        <p:nvPicPr>
          <p:cNvPr id="12293" name="Picture 5" descr="C:\Users\candy\AppData\Local\Microsoft\Windows\INetCache\IE\KJVIVBOV\변액보험수익율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2843895" cy="23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5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r>
              <a:rPr lang="en-GB" dirty="0" smtClean="0"/>
              <a:t>Please fill in our evaluation form</a:t>
            </a:r>
            <a:endParaRPr lang="en-GB" dirty="0"/>
          </a:p>
          <a:p>
            <a:r>
              <a:rPr lang="en-GB" dirty="0" smtClean="0"/>
              <a:t>It helps us to improve our training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 rot="21126703">
            <a:off x="1507745" y="3695817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solidFill>
                  <a:schemeClr val="tx2">
                    <a:lumMod val="75000"/>
                  </a:schemeClr>
                </a:solidFill>
                <a:latin typeface="Brush Script MT" panose="03060802040406070304" pitchFamily="66" charset="0"/>
              </a:rPr>
              <a:t>Thanks for attending our training today!</a:t>
            </a:r>
            <a:endParaRPr lang="en-GB" sz="6000" b="1" dirty="0">
              <a:solidFill>
                <a:schemeClr val="tx2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Hidden slide</a:t>
            </a:r>
            <a:br>
              <a:rPr lang="en-GB" dirty="0" smtClean="0"/>
            </a:br>
            <a:r>
              <a:rPr lang="en-GB" dirty="0" smtClean="0"/>
              <a:t>Hints for trainers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Secure any computer power leads you can</a:t>
            </a:r>
          </a:p>
          <a:p>
            <a:pPr lvl="1"/>
            <a:r>
              <a:rPr lang="en-GB" dirty="0" smtClean="0"/>
              <a:t>They can be a trip hazard</a:t>
            </a:r>
          </a:p>
          <a:p>
            <a:pPr lvl="1"/>
            <a:r>
              <a:rPr lang="en-GB" dirty="0" smtClean="0"/>
              <a:t>Consider where participant power cables may run and if there is any way to secure those too</a:t>
            </a:r>
          </a:p>
          <a:p>
            <a:r>
              <a:rPr lang="en-GB" dirty="0" smtClean="0"/>
              <a:t>Make sure your training area is clear of cables</a:t>
            </a:r>
          </a:p>
          <a:p>
            <a:pPr lvl="1"/>
            <a:r>
              <a:rPr lang="en-GB" dirty="0" smtClean="0"/>
              <a:t>You don’t want to trip over whilst presenting!</a:t>
            </a:r>
          </a:p>
        </p:txBody>
      </p:sp>
    </p:spTree>
    <p:extLst>
      <p:ext uri="{BB962C8B-B14F-4D97-AF65-F5344CB8AC3E}">
        <p14:creationId xmlns:p14="http://schemas.microsoft.com/office/powerpoint/2010/main" val="63148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beginner’s guide to editing Wikipedia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 Wikimedia UK training module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87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9776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Hidden slide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Hints for trainers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Edit the “Your trainers for today” slide with the names and pictures of the trainers</a:t>
            </a:r>
          </a:p>
          <a:p>
            <a:r>
              <a:rPr lang="en-GB" dirty="0" smtClean="0"/>
              <a:t>This helps participants to identify you</a:t>
            </a:r>
          </a:p>
          <a:p>
            <a:r>
              <a:rPr lang="en-GB" dirty="0" smtClean="0"/>
              <a:t>While the slide displays, give a very brief verbal introduction to yourself</a:t>
            </a:r>
          </a:p>
          <a:p>
            <a:r>
              <a:rPr lang="en-GB" dirty="0" smtClean="0"/>
              <a:t>Keep information relevant and light – three most relevant points</a:t>
            </a:r>
          </a:p>
          <a:p>
            <a:pPr lvl="1"/>
            <a:r>
              <a:rPr lang="en-GB" dirty="0" smtClean="0"/>
              <a:t>Give background in WM UK and editing</a:t>
            </a:r>
          </a:p>
          <a:p>
            <a:pPr lvl="1"/>
            <a:r>
              <a:rPr lang="en-GB" dirty="0" smtClean="0"/>
              <a:t>Any specialist topic</a:t>
            </a:r>
          </a:p>
          <a:p>
            <a:pPr lvl="1"/>
            <a:r>
              <a:rPr lang="en-GB" dirty="0" smtClean="0"/>
              <a:t>Think about the info you put on your own user 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09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trainers for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r>
              <a:rPr lang="en-GB" dirty="0" smtClean="0"/>
              <a:t>NAME XXXXX</a:t>
            </a:r>
          </a:p>
          <a:p>
            <a:r>
              <a:rPr lang="en-GB" dirty="0" smtClean="0"/>
              <a:t>NAME XXXXX</a:t>
            </a:r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rcRect l="18813" t="10268" r="31770" b="39096"/>
          <a:stretch>
            <a:fillRect/>
          </a:stretch>
        </p:blipFill>
        <p:spPr bwMode="auto">
          <a:xfrm>
            <a:off x="1763713" y="1844675"/>
            <a:ext cx="2016125" cy="2754313"/>
          </a:xfrm>
          <a:prstGeom prst="rect">
            <a:avLst/>
          </a:prstGeom>
          <a:noFill/>
          <a:ln w="9525">
            <a:solidFill>
              <a:schemeClr val="accent4">
                <a:lumMod val="90000"/>
                <a:lumOff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1" t="15556" r="11513" b="58675"/>
          <a:stretch>
            <a:fillRect/>
          </a:stretch>
        </p:blipFill>
        <p:spPr bwMode="auto">
          <a:xfrm>
            <a:off x="5148263" y="1836738"/>
            <a:ext cx="2030412" cy="276225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195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Hidden slide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Hints for trainers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Even if everyone seems to have met everyone else before you start, a round of introductions is still worth doing</a:t>
            </a:r>
          </a:p>
          <a:p>
            <a:r>
              <a:rPr lang="en-GB" dirty="0" smtClean="0"/>
              <a:t>There may be someone new or quiet, who no one has really spoken to yet</a:t>
            </a:r>
          </a:p>
          <a:p>
            <a:r>
              <a:rPr lang="en-GB" dirty="0" smtClean="0"/>
              <a:t>Introducing yourself first helps to break the tension of going first</a:t>
            </a:r>
          </a:p>
          <a:p>
            <a:r>
              <a:rPr lang="en-GB" dirty="0" smtClean="0"/>
              <a:t>Ask who would like to go next </a:t>
            </a:r>
          </a:p>
          <a:p>
            <a:pPr lvl="1"/>
            <a:r>
              <a:rPr lang="en-GB" dirty="0" smtClean="0"/>
              <a:t>Don’t ask who would like to go first as this can create nerves</a:t>
            </a:r>
          </a:p>
          <a:p>
            <a:r>
              <a:rPr lang="en-GB" dirty="0" smtClean="0"/>
              <a:t>If there are no volunteers, start at the back of the room, not at the front to help break expectations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93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Please introduce yourself in 10 seconds</a:t>
            </a:r>
          </a:p>
        </p:txBody>
      </p:sp>
      <p:pic>
        <p:nvPicPr>
          <p:cNvPr id="1026" name="Picture 2" descr="C:\Users\candy\AppData\Local\Microsoft\Windows\INetCache\IE\NNK3FY3W\ParticleColliderStopwatch_111212-617x41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58769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Hidden slide</a:t>
            </a:r>
            <a:r>
              <a:rPr lang="en-GB" dirty="0"/>
              <a:t/>
            </a:r>
            <a:br>
              <a:rPr lang="en-GB" dirty="0"/>
            </a:br>
            <a:r>
              <a:rPr lang="en-GB" sz="3600" dirty="0"/>
              <a:t>Hints for </a:t>
            </a:r>
            <a:r>
              <a:rPr lang="en-GB" sz="3600" dirty="0" smtClean="0"/>
              <a:t>trainers on Housekeeping slide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Any instructions on where to </a:t>
            </a:r>
            <a:r>
              <a:rPr lang="en-GB" dirty="0" smtClean="0"/>
              <a:t>sit or what equipment to plug in</a:t>
            </a:r>
          </a:p>
          <a:p>
            <a:r>
              <a:rPr lang="en-GB" dirty="0" smtClean="0"/>
              <a:t>How to log on to the </a:t>
            </a:r>
            <a:r>
              <a:rPr lang="en-GB" dirty="0" err="1" smtClean="0"/>
              <a:t>wifi</a:t>
            </a:r>
            <a:endParaRPr lang="en-GB" dirty="0"/>
          </a:p>
          <a:p>
            <a:r>
              <a:rPr lang="en-GB" dirty="0" smtClean="0"/>
              <a:t>Where to find toilet facilities</a:t>
            </a:r>
          </a:p>
          <a:p>
            <a:r>
              <a:rPr lang="en-GB" dirty="0" smtClean="0"/>
              <a:t>Practical details about the room</a:t>
            </a:r>
          </a:p>
          <a:p>
            <a:r>
              <a:rPr lang="en-GB" dirty="0" smtClean="0"/>
              <a:t>Where to find refreshments</a:t>
            </a:r>
          </a:p>
          <a:p>
            <a:r>
              <a:rPr lang="en-GB" dirty="0" smtClean="0"/>
              <a:t>Planned fire alarms?</a:t>
            </a:r>
            <a:endParaRPr lang="en-GB" dirty="0"/>
          </a:p>
          <a:p>
            <a:r>
              <a:rPr lang="en-GB" dirty="0" smtClean="0"/>
              <a:t>What to do in an emergency</a:t>
            </a:r>
          </a:p>
          <a:p>
            <a:r>
              <a:rPr lang="en-GB" dirty="0" smtClean="0"/>
              <a:t>Edit the next slide with actual times</a:t>
            </a:r>
          </a:p>
        </p:txBody>
      </p:sp>
    </p:spTree>
    <p:extLst>
      <p:ext uri="{BB962C8B-B14F-4D97-AF65-F5344CB8AC3E}">
        <p14:creationId xmlns:p14="http://schemas.microsoft.com/office/powerpoint/2010/main" val="15323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12" y="274638"/>
            <a:ext cx="3970784" cy="1143000"/>
          </a:xfrm>
        </p:spPr>
        <p:txBody>
          <a:bodyPr/>
          <a:lstStyle/>
          <a:p>
            <a:r>
              <a:rPr lang="en-GB" dirty="0" smtClean="0"/>
              <a:t>Housekeeping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51065"/>
            <a:ext cx="8229600" cy="4525963"/>
          </a:xfrm>
        </p:spPr>
        <p:txBody>
          <a:bodyPr/>
          <a:lstStyle/>
          <a:p>
            <a:r>
              <a:rPr lang="en-GB" dirty="0"/>
              <a:t>Practical details about </a:t>
            </a:r>
            <a:r>
              <a:rPr lang="en-GB" dirty="0" smtClean="0"/>
              <a:t>this training session</a:t>
            </a:r>
            <a:endParaRPr lang="en-GB" dirty="0"/>
          </a:p>
          <a:p>
            <a:pPr lvl="1"/>
            <a:r>
              <a:rPr lang="en-GB" dirty="0" smtClean="0"/>
              <a:t>Where to plug in chargers</a:t>
            </a:r>
          </a:p>
          <a:p>
            <a:pPr lvl="1"/>
            <a:r>
              <a:rPr lang="en-GB" dirty="0" smtClean="0"/>
              <a:t>Logging on to </a:t>
            </a:r>
            <a:r>
              <a:rPr lang="en-GB" dirty="0" err="1"/>
              <a:t>W</a:t>
            </a:r>
            <a:r>
              <a:rPr lang="en-GB" dirty="0" err="1" smtClean="0"/>
              <a:t>ifi</a:t>
            </a:r>
            <a:endParaRPr lang="en-GB" dirty="0"/>
          </a:p>
          <a:p>
            <a:pPr lvl="1"/>
            <a:r>
              <a:rPr lang="en-GB" dirty="0" smtClean="0"/>
              <a:t>Location of toilet </a:t>
            </a:r>
            <a:r>
              <a:rPr lang="en-GB" dirty="0"/>
              <a:t>facilities</a:t>
            </a:r>
          </a:p>
          <a:p>
            <a:pPr lvl="1"/>
            <a:r>
              <a:rPr lang="en-GB" dirty="0" smtClean="0"/>
              <a:t>Where </a:t>
            </a:r>
            <a:r>
              <a:rPr lang="en-GB" dirty="0"/>
              <a:t>to find refreshments</a:t>
            </a:r>
          </a:p>
          <a:p>
            <a:pPr lvl="1"/>
            <a:r>
              <a:rPr lang="en-GB" dirty="0" smtClean="0"/>
              <a:t>Planned </a:t>
            </a:r>
            <a:r>
              <a:rPr lang="en-GB" dirty="0"/>
              <a:t>fire alarms?</a:t>
            </a:r>
          </a:p>
          <a:p>
            <a:pPr lvl="1"/>
            <a:r>
              <a:rPr lang="en-GB" dirty="0"/>
              <a:t>What to do in an emergency</a:t>
            </a:r>
          </a:p>
          <a:p>
            <a:endParaRPr lang="en-GB" dirty="0"/>
          </a:p>
        </p:txBody>
      </p:sp>
      <p:pic>
        <p:nvPicPr>
          <p:cNvPr id="4098" name="Picture 2" descr="C:\Users\candy\AppData\Local\Microsoft\Windows\INetCache\IE\LH6PCMCF\coffee-doghnou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8608"/>
            <a:ext cx="1656184" cy="197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Times for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/>
          <a:lstStyle/>
          <a:p>
            <a:r>
              <a:rPr lang="en-GB" dirty="0" smtClean="0"/>
              <a:t>XX:XX Arrival</a:t>
            </a:r>
          </a:p>
          <a:p>
            <a:r>
              <a:rPr lang="en-GB" dirty="0" smtClean="0"/>
              <a:t>XX:XX Introductions, course begins</a:t>
            </a:r>
          </a:p>
          <a:p>
            <a:r>
              <a:rPr lang="en-GB" dirty="0" smtClean="0"/>
              <a:t>XX:XX Coffee break</a:t>
            </a:r>
          </a:p>
          <a:p>
            <a:r>
              <a:rPr lang="en-GB" dirty="0" smtClean="0"/>
              <a:t>XX:XX Close</a:t>
            </a:r>
            <a:endParaRPr lang="en-GB" dirty="0"/>
          </a:p>
        </p:txBody>
      </p:sp>
      <p:pic>
        <p:nvPicPr>
          <p:cNvPr id="3075" name="Picture 3" descr="C:\Users\candy\AppData\Local\Microsoft\Windows\INetCache\IE\LH6PCMCF\large-Clock-Calendar-2-66.6-12900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Hidden Slide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>Print out these slides as your Training Notes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Print them out by going to the Print menu</a:t>
            </a:r>
          </a:p>
          <a:p>
            <a:r>
              <a:rPr lang="en-GB" dirty="0" smtClean="0"/>
              <a:t> Select the ‘6 Slides – Horizontal’ handout mode</a:t>
            </a:r>
          </a:p>
          <a:p>
            <a:r>
              <a:rPr lang="en-GB" dirty="0" smtClean="0"/>
              <a:t>Both hidden slides and display slides will print 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52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r>
              <a:rPr lang="en-GB" dirty="0" smtClean="0"/>
              <a:t>What is Wikipedia</a:t>
            </a:r>
          </a:p>
          <a:p>
            <a:r>
              <a:rPr lang="en-GB" dirty="0" smtClean="0"/>
              <a:t>How to set up your account</a:t>
            </a:r>
          </a:p>
          <a:p>
            <a:r>
              <a:rPr lang="en-GB" dirty="0" smtClean="0"/>
              <a:t>What makes a good article</a:t>
            </a:r>
          </a:p>
          <a:p>
            <a:r>
              <a:rPr lang="en-GB" dirty="0" smtClean="0"/>
              <a:t>Getting started as an editor</a:t>
            </a:r>
          </a:p>
          <a:p>
            <a:r>
              <a:rPr lang="en-GB" dirty="0" smtClean="0"/>
              <a:t>How to get help when needed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2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056784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Hidden slide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Hints for trainers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GB" dirty="0" smtClean="0"/>
              <a:t>If you are doing a session with a particular emphasis, you may want to amend the previous slide to reflect your subject matter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8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23179" y="3645024"/>
            <a:ext cx="7200800" cy="3096344"/>
          </a:xfrm>
        </p:spPr>
        <p:txBody>
          <a:bodyPr>
            <a:normAutofit/>
          </a:bodyPr>
          <a:lstStyle/>
          <a:p>
            <a:r>
              <a:rPr lang="en-GB" dirty="0" smtClean="0"/>
              <a:t>What is Wikimedia?</a:t>
            </a:r>
            <a:br>
              <a:rPr lang="en-GB" dirty="0" smtClean="0"/>
            </a:br>
            <a:r>
              <a:rPr lang="en-GB" sz="3600" dirty="0" smtClean="0"/>
              <a:t>Imagine </a:t>
            </a:r>
            <a:r>
              <a:rPr lang="en-GB" sz="3600" dirty="0"/>
              <a:t>a world in which every single human being can freely share in the sum of all </a:t>
            </a:r>
            <a:r>
              <a:rPr lang="en-GB" sz="3600" dirty="0" smtClean="0"/>
              <a:t>knowledge</a:t>
            </a:r>
            <a:br>
              <a:rPr lang="en-GB" sz="3600" dirty="0" smtClean="0"/>
            </a:br>
            <a:r>
              <a:rPr lang="en-GB" sz="3600" dirty="0" smtClean="0"/>
              <a:t>That’s </a:t>
            </a:r>
            <a:r>
              <a:rPr lang="en-GB" sz="3600" dirty="0"/>
              <a:t>our commitment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3059832" y="188640"/>
            <a:ext cx="2880320" cy="280831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 descr="C:\Users\candy\AppData\Local\Microsoft\Windows\INetCache\IE\LH6PCMCF\Logo_colla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31" y="260648"/>
            <a:ext cx="2979096" cy="321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1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role of Wikimedia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Wikimedia is a global movement whose mission is to bring free educational content to the world</a:t>
            </a:r>
          </a:p>
          <a:p>
            <a:r>
              <a:rPr lang="en-GB" dirty="0" smtClean="0"/>
              <a:t>Through </a:t>
            </a:r>
            <a:r>
              <a:rPr lang="en-GB" dirty="0"/>
              <a:t>various projects, chapters, and the support structure of the non-profit Wikimedia Foundation, Wikimedia strives to bring about a world in which every single human being </a:t>
            </a:r>
            <a:r>
              <a:rPr lang="en-GB" dirty="0" smtClean="0"/>
              <a:t>       can </a:t>
            </a:r>
            <a:r>
              <a:rPr lang="en-GB" dirty="0"/>
              <a:t>freely share in the sum of all </a:t>
            </a:r>
            <a:r>
              <a:rPr lang="en-GB" dirty="0" smtClean="0"/>
              <a:t>knowledge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787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Wikipedia?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Wikipedia is a very exciting project run by a diverse community of </a:t>
            </a:r>
            <a:r>
              <a:rPr lang="en-GB" dirty="0" smtClean="0"/>
              <a:t>editors</a:t>
            </a:r>
          </a:p>
          <a:p>
            <a:r>
              <a:rPr lang="en-GB" dirty="0" smtClean="0"/>
              <a:t>It </a:t>
            </a:r>
            <a:r>
              <a:rPr lang="en-GB" dirty="0"/>
              <a:t>is a free </a:t>
            </a:r>
            <a:r>
              <a:rPr lang="en-GB" dirty="0" smtClean="0"/>
              <a:t>encyclopaedia </a:t>
            </a:r>
            <a:r>
              <a:rPr lang="en-GB" dirty="0"/>
              <a:t>that anyone can edit and contribute </a:t>
            </a:r>
            <a:r>
              <a:rPr lang="en-GB" dirty="0" smtClean="0"/>
              <a:t>to</a:t>
            </a:r>
          </a:p>
          <a:p>
            <a:r>
              <a:rPr lang="en-GB" dirty="0"/>
              <a:t>It has 15 to 18 billion views per month</a:t>
            </a:r>
          </a:p>
          <a:p>
            <a:r>
              <a:rPr lang="en-GB" dirty="0"/>
              <a:t>There are articles written in over 280 languages</a:t>
            </a:r>
          </a:p>
          <a:p>
            <a:pPr lvl="1"/>
            <a:r>
              <a:rPr lang="en-GB" dirty="0" smtClean="0"/>
              <a:t>It is one of the largest collaborative projects in </a:t>
            </a:r>
            <a:r>
              <a:rPr lang="en-GB" dirty="0"/>
              <a:t>history 70,000 people work on it every month</a:t>
            </a:r>
          </a:p>
          <a:p>
            <a:pPr lvl="1"/>
            <a:r>
              <a:rPr lang="en-GB" dirty="0"/>
              <a:t>They are all </a:t>
            </a:r>
            <a:r>
              <a:rPr lang="en-GB" dirty="0" smtClean="0"/>
              <a:t>volunteers</a:t>
            </a:r>
          </a:p>
          <a:p>
            <a:pPr lvl="1"/>
            <a:r>
              <a:rPr lang="en-GB" dirty="0" smtClean="0"/>
              <a:t>It relies on the contribution of people just like you</a:t>
            </a:r>
          </a:p>
          <a:p>
            <a:r>
              <a:rPr lang="en-GB" dirty="0"/>
              <a:t>Wikimedia helps to support the editing </a:t>
            </a:r>
            <a:r>
              <a:rPr lang="en-GB" dirty="0" smtClean="0"/>
              <a:t>                   community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740" y="40060"/>
            <a:ext cx="1732756" cy="17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Wikimedia is worldwide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Wikimedia is a global movement whose mission is to bring free educational content to the </a:t>
            </a:r>
            <a:r>
              <a:rPr lang="en-GB" dirty="0" smtClean="0"/>
              <a:t>world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017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Wikimedia’s 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3200" dirty="0"/>
              <a:t>Wikimedia’s board is composed of </a:t>
            </a:r>
            <a:r>
              <a:rPr lang="en-GB" sz="3200" dirty="0" smtClean="0"/>
              <a:t>volunteers</a:t>
            </a:r>
          </a:p>
          <a:p>
            <a:r>
              <a:rPr lang="en-GB" dirty="0" smtClean="0"/>
              <a:t>Wikimedia is not just volunteers</a:t>
            </a:r>
          </a:p>
          <a:p>
            <a:pPr lvl="1"/>
            <a:r>
              <a:rPr lang="en-GB" dirty="0" smtClean="0"/>
              <a:t>There </a:t>
            </a:r>
            <a:r>
              <a:rPr lang="en-GB" dirty="0"/>
              <a:t>are staff members employed to organise, support and run different projects</a:t>
            </a:r>
          </a:p>
          <a:p>
            <a:pPr lvl="1"/>
            <a:r>
              <a:rPr lang="en-GB" dirty="0"/>
              <a:t>The organisation is trying to encourage a more diverse community</a:t>
            </a:r>
          </a:p>
          <a:p>
            <a:pPr lvl="2"/>
            <a:r>
              <a:rPr lang="en-GB" dirty="0" smtClean="0"/>
              <a:t>For example, at the time of writing only </a:t>
            </a:r>
            <a:r>
              <a:rPr lang="en-GB" dirty="0"/>
              <a:t>12% of </a:t>
            </a:r>
            <a:r>
              <a:rPr lang="en-GB" dirty="0" smtClean="0"/>
              <a:t>   editors </a:t>
            </a:r>
            <a:r>
              <a:rPr lang="en-GB" dirty="0"/>
              <a:t>are women</a:t>
            </a:r>
          </a:p>
          <a:p>
            <a:pPr lvl="2"/>
            <a:r>
              <a:rPr lang="en-GB" dirty="0"/>
              <a:t>Only 12% of biographies on Wikipedia are of </a:t>
            </a:r>
            <a:r>
              <a:rPr lang="en-GB" dirty="0" smtClean="0"/>
              <a:t>       women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117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Hidden slide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Hints for trainers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Check that participants have their reading glasses on as some of the handouts have some dense text</a:t>
            </a:r>
          </a:p>
          <a:p>
            <a:r>
              <a:rPr lang="en-GB" dirty="0" smtClean="0"/>
              <a:t>Use the following slide to illustrate where to find important general features of a Wikipedia page</a:t>
            </a:r>
          </a:p>
          <a:p>
            <a:pPr lvl="1"/>
            <a:r>
              <a:rPr lang="en-GB" dirty="0" smtClean="0"/>
              <a:t>The red boxed areas show where to find key features</a:t>
            </a:r>
          </a:p>
          <a:p>
            <a:r>
              <a:rPr lang="en-GB" dirty="0" smtClean="0"/>
              <a:t>Give out the slide as a paper handout before taking through the slide – many people like to write on handouts like this to jog their memories later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6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Hidden slide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Hints for trainers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Use the following slide to illustrate where to find important general features of a Wikipedia </a:t>
            </a:r>
            <a:r>
              <a:rPr lang="en-GB" dirty="0" smtClean="0"/>
              <a:t>page</a:t>
            </a:r>
          </a:p>
          <a:p>
            <a:r>
              <a:rPr lang="en-GB" dirty="0" smtClean="0"/>
              <a:t>Either use a laser pointer or indicate the general area of each box</a:t>
            </a:r>
            <a:endParaRPr lang="en-GB" dirty="0"/>
          </a:p>
          <a:p>
            <a:r>
              <a:rPr lang="en-GB" dirty="0"/>
              <a:t>The red boxed areas show where to find</a:t>
            </a:r>
          </a:p>
          <a:p>
            <a:pPr lvl="1"/>
            <a:r>
              <a:rPr lang="en-GB" dirty="0" smtClean="0"/>
              <a:t>The log in links</a:t>
            </a:r>
          </a:p>
          <a:p>
            <a:pPr lvl="1"/>
            <a:r>
              <a:rPr lang="en-GB" dirty="0" smtClean="0"/>
              <a:t>The article’s edit button and history</a:t>
            </a:r>
          </a:p>
          <a:p>
            <a:pPr lvl="1"/>
            <a:r>
              <a:rPr lang="en-GB" dirty="0" smtClean="0"/>
              <a:t>The article’s Talk page</a:t>
            </a:r>
          </a:p>
          <a:p>
            <a:pPr lvl="1"/>
            <a:r>
              <a:rPr lang="en-GB" dirty="0" smtClean="0"/>
              <a:t>The help button and Community portal</a:t>
            </a:r>
          </a:p>
          <a:p>
            <a:pPr lvl="1"/>
            <a:r>
              <a:rPr lang="en-GB" dirty="0" smtClean="0"/>
              <a:t>Links to Tools for the article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0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frican crake - Wikipedia, the free encyclopedia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9" y="512676"/>
            <a:ext cx="8581141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319451" y="728700"/>
            <a:ext cx="792088" cy="3394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360011" y="519483"/>
            <a:ext cx="2592288" cy="157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8307" y="2528900"/>
            <a:ext cx="792089" cy="4680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18308" y="3320988"/>
            <a:ext cx="792088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711939" y="813532"/>
            <a:ext cx="1152128" cy="169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475656" y="274638"/>
            <a:ext cx="7128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FF0000"/>
                </a:solidFill>
              </a:rPr>
              <a:t>Hidden slide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/>
              <a:t>IMPORTANT info for trainers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 must have online access to deliver this module</a:t>
            </a:r>
          </a:p>
          <a:p>
            <a:r>
              <a:rPr lang="en-GB" dirty="0" smtClean="0"/>
              <a:t>You may need to prepare in advance to register multiple user accounts from the same IP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This can take ages so please sort this out as soon as you know you will be running a training session</a:t>
            </a:r>
          </a:p>
        </p:txBody>
      </p:sp>
      <p:sp>
        <p:nvSpPr>
          <p:cNvPr id="5" name="Left Brace 4"/>
          <p:cNvSpPr/>
          <p:nvPr/>
        </p:nvSpPr>
        <p:spPr>
          <a:xfrm>
            <a:off x="0" y="-3195736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8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Setting up a Wikipedia account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1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Hidden slide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Hints for trainers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Ask for a show of hands of who has a Wikipedia account already</a:t>
            </a:r>
          </a:p>
          <a:p>
            <a:pPr lvl="1"/>
            <a:r>
              <a:rPr lang="en-GB" dirty="0" smtClean="0"/>
              <a:t>You may have already set them up as people were arriving for the training session </a:t>
            </a:r>
          </a:p>
          <a:p>
            <a:r>
              <a:rPr lang="en-GB" dirty="0" smtClean="0"/>
              <a:t>Still show this slide and ask who has an account as some people may have arrived too late for this to happen</a:t>
            </a:r>
          </a:p>
        </p:txBody>
      </p:sp>
    </p:spTree>
    <p:extLst>
      <p:ext uri="{BB962C8B-B14F-4D97-AF65-F5344CB8AC3E}">
        <p14:creationId xmlns:p14="http://schemas.microsoft.com/office/powerpoint/2010/main" val="26373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Good reasons for having your own Wikimedia account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70492"/>
            <a:ext cx="8229600" cy="4209331"/>
          </a:xfrm>
        </p:spPr>
        <p:txBody>
          <a:bodyPr/>
          <a:lstStyle/>
          <a:p>
            <a:r>
              <a:rPr lang="en-GB" dirty="0" smtClean="0"/>
              <a:t>It helps you to build your Wikimedia profile </a:t>
            </a:r>
          </a:p>
          <a:p>
            <a:r>
              <a:rPr lang="en-GB" dirty="0" smtClean="0"/>
              <a:t>It means you will be given credit for your work editing Wikipedia </a:t>
            </a:r>
          </a:p>
          <a:p>
            <a:r>
              <a:rPr lang="en-GB" dirty="0" smtClean="0"/>
              <a:t>You will be recognised  and able to take a full part as a member of the Wikimedia Community</a:t>
            </a:r>
            <a:endParaRPr lang="en-GB" dirty="0"/>
          </a:p>
        </p:txBody>
      </p:sp>
      <p:pic>
        <p:nvPicPr>
          <p:cNvPr id="8194" name="Picture 2" descr="C:\Users\candy\AppData\Local\Microsoft\Windows\INetCache\IE\T1OF1UJH\profile-file-clipar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76403"/>
            <a:ext cx="2352873" cy="160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92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Logging 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If you have an account already, log in by clicking on the link at the top right of the Wikipedia Page on your screen</a:t>
            </a:r>
          </a:p>
          <a:p>
            <a:r>
              <a:rPr lang="en-GB" dirty="0" smtClean="0"/>
              <a:t>You can still edit without being logged in</a:t>
            </a:r>
          </a:p>
          <a:p>
            <a:r>
              <a:rPr lang="en-GB" dirty="0" smtClean="0"/>
              <a:t>Some features require a log in</a:t>
            </a:r>
          </a:p>
          <a:p>
            <a:r>
              <a:rPr lang="en-GB" dirty="0" smtClean="0"/>
              <a:t>If you have not created an account yet, let us know and one of the trainers will give you a hand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0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Hidden slide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Hints for trainers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Ask the participants to log in to their account now</a:t>
            </a:r>
          </a:p>
          <a:p>
            <a:r>
              <a:rPr lang="en-GB" dirty="0" smtClean="0"/>
              <a:t>If anyone still needs to create an account, they should do so now</a:t>
            </a:r>
          </a:p>
          <a:p>
            <a:r>
              <a:rPr lang="en-GB" dirty="0" smtClean="0"/>
              <a:t>If anyone does need to create a new user account, make sure to warn them NOT to click the “Start editing” button at the end of account creation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50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Handout</a:t>
            </a:r>
            <a:br>
              <a:rPr lang="en-GB" dirty="0" smtClean="0"/>
            </a:br>
            <a:r>
              <a:rPr lang="en-GB" dirty="0" smtClean="0"/>
              <a:t>Creating a new User Account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Click on the ‘Create account’ link at the top right of a Wikipedia page</a:t>
            </a:r>
          </a:p>
          <a:p>
            <a:r>
              <a:rPr lang="en-US" dirty="0" smtClean="0"/>
              <a:t>Fill in the form as required</a:t>
            </a:r>
          </a:p>
          <a:p>
            <a:r>
              <a:rPr lang="en-US" dirty="0" smtClean="0"/>
              <a:t>Once your account is up and running you are logged in</a:t>
            </a:r>
          </a:p>
          <a:p>
            <a:r>
              <a:rPr lang="en-US" dirty="0" smtClean="0"/>
              <a:t>You can access your User Page at any time by clicking on your user name in the top right of the page</a:t>
            </a:r>
          </a:p>
          <a:p>
            <a:r>
              <a:rPr lang="en-US" dirty="0" smtClean="0"/>
              <a:t>You can toggle between your User Page and Talk Page using the links at the top left of the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92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your User 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 User Page gives basic information about you</a:t>
            </a:r>
          </a:p>
          <a:p>
            <a:r>
              <a:rPr lang="en-GB" dirty="0" smtClean="0"/>
              <a:t>Having a </a:t>
            </a:r>
            <a:r>
              <a:rPr lang="en-GB" dirty="0"/>
              <a:t>U</a:t>
            </a:r>
            <a:r>
              <a:rPr lang="en-GB" dirty="0" smtClean="0"/>
              <a:t>ser Page helps show you are a serious editor</a:t>
            </a:r>
          </a:p>
          <a:p>
            <a:r>
              <a:rPr lang="en-GB" dirty="0" smtClean="0"/>
              <a:t>It should include:</a:t>
            </a:r>
          </a:p>
          <a:p>
            <a:pPr lvl="1"/>
            <a:r>
              <a:rPr lang="en-GB" dirty="0" smtClean="0"/>
              <a:t>Basic information about yourself and particularly interests or areas of expertise that you are happy to share </a:t>
            </a:r>
          </a:p>
          <a:p>
            <a:pPr lvl="1"/>
            <a:r>
              <a:rPr lang="en-GB" dirty="0" smtClean="0"/>
              <a:t>Don’t overshare!</a:t>
            </a:r>
          </a:p>
        </p:txBody>
      </p:sp>
      <p:pic>
        <p:nvPicPr>
          <p:cNvPr id="9218" name="Picture 2" descr="C:\Users\candy\AppData\Local\Microsoft\Windows\INetCache\IE\KJVIVBOV\IHLN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9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Save, Preview and Show 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These 3 buttons will be on any page you edit – including your own</a:t>
            </a:r>
          </a:p>
          <a:p>
            <a:r>
              <a:rPr lang="en-GB" dirty="0" smtClean="0"/>
              <a:t>They allow you to: </a:t>
            </a:r>
          </a:p>
          <a:p>
            <a:pPr lvl="1"/>
            <a:r>
              <a:rPr lang="en-GB" dirty="0" smtClean="0"/>
              <a:t>Save your changes</a:t>
            </a:r>
          </a:p>
          <a:p>
            <a:pPr lvl="1"/>
            <a:r>
              <a:rPr lang="en-GB" dirty="0" smtClean="0"/>
              <a:t>Preview what your changes will look like</a:t>
            </a:r>
          </a:p>
          <a:p>
            <a:pPr lvl="1"/>
            <a:r>
              <a:rPr lang="en-GB" dirty="0" smtClean="0"/>
              <a:t>See what changes you have made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To go back without saving your changes, just press cancel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149080"/>
            <a:ext cx="5256584" cy="634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138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As a new user you can get lots of tips and useful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Type </a:t>
            </a:r>
            <a:r>
              <a:rPr lang="en-GB" dirty="0"/>
              <a:t>{{New user bar}} </a:t>
            </a:r>
            <a:r>
              <a:rPr lang="en-GB" dirty="0" smtClean="0"/>
              <a:t>at the beginning of your user page to </a:t>
            </a:r>
            <a:r>
              <a:rPr lang="en-GB" dirty="0"/>
              <a:t>get set up </a:t>
            </a:r>
            <a:r>
              <a:rPr lang="en-GB" dirty="0" smtClean="0"/>
              <a:t>quickly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t="18355" b="39019"/>
          <a:stretch/>
        </p:blipFill>
        <p:spPr bwMode="auto">
          <a:xfrm>
            <a:off x="179511" y="3212976"/>
            <a:ext cx="8815137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95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Ready to edit?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22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Hidden slide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IMPORTANT info for trainers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If you know the IP address you will be using on the day you can ask the WMF tech team to lift the cap. </a:t>
            </a:r>
            <a:r>
              <a:rPr lang="en-GB" dirty="0" smtClean="0"/>
              <a:t>This is best done well over several weeks </a:t>
            </a:r>
            <a:r>
              <a:rPr lang="en-GB" dirty="0"/>
              <a:t>in </a:t>
            </a:r>
            <a:r>
              <a:rPr lang="en-GB" dirty="0" smtClean="0"/>
              <a:t>advance – it can take a lot longer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https://phabricator.wikimedia.org/maniphest/task/create/?projects=Wikimedia-Site-requests</a:t>
            </a:r>
            <a:endParaRPr lang="en-GB" dirty="0"/>
          </a:p>
          <a:p>
            <a:r>
              <a:rPr lang="en-GB" dirty="0"/>
              <a:t>If you don't know the IP address you can create accounts for people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Attendees </a:t>
            </a:r>
            <a:r>
              <a:rPr lang="en-GB" dirty="0"/>
              <a:t>tell you what user name </a:t>
            </a:r>
            <a:r>
              <a:rPr lang="en-GB" dirty="0" smtClean="0"/>
              <a:t>they want</a:t>
            </a:r>
            <a:r>
              <a:rPr lang="en-GB" dirty="0"/>
              <a:t>, and if you have the 'account creator' permission you can set them up (and give them the password</a:t>
            </a:r>
            <a:r>
              <a:rPr lang="en-GB" dirty="0" smtClean="0"/>
              <a:t>) </a:t>
            </a:r>
          </a:p>
          <a:p>
            <a:pPr lvl="1"/>
            <a:r>
              <a:rPr lang="en-GB" dirty="0" smtClean="0"/>
              <a:t>For large groups, ensure there </a:t>
            </a:r>
            <a:r>
              <a:rPr lang="en-GB" dirty="0"/>
              <a:t>is more than one trainer in the </a:t>
            </a:r>
            <a:r>
              <a:rPr lang="en-GB" dirty="0" smtClean="0"/>
              <a:t>room </a:t>
            </a:r>
          </a:p>
          <a:p>
            <a:pPr lvl="1"/>
            <a:r>
              <a:rPr lang="en-GB" dirty="0" smtClean="0"/>
              <a:t>Details </a:t>
            </a:r>
            <a:r>
              <a:rPr lang="en-GB" dirty="0"/>
              <a:t>of how to create accounts are here</a:t>
            </a:r>
            <a:r>
              <a:rPr lang="en-GB" dirty="0" smtClean="0"/>
              <a:t>: </a:t>
            </a: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en.wikipedia.org/wiki/Wikipedia:Account_creator</a:t>
            </a:r>
            <a:endParaRPr lang="en-GB" dirty="0" smtClean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In an emergency accounts can be created on the participants mobile phones BUT this does not solve the </a:t>
            </a:r>
            <a:r>
              <a:rPr lang="en-GB" dirty="0" err="1" smtClean="0">
                <a:solidFill>
                  <a:srgbClr val="FF0000"/>
                </a:solidFill>
              </a:rPr>
              <a:t>wifi</a:t>
            </a:r>
            <a:r>
              <a:rPr lang="en-GB" dirty="0" smtClean="0">
                <a:solidFill>
                  <a:srgbClr val="FF0000"/>
                </a:solidFill>
              </a:rPr>
              <a:t> access issues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Relax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won’t break anything</a:t>
            </a:r>
          </a:p>
          <a:p>
            <a:r>
              <a:rPr lang="en-GB" dirty="0" smtClean="0"/>
              <a:t>Wikipedia is very robust</a:t>
            </a:r>
          </a:p>
          <a:p>
            <a:pPr lvl="1"/>
            <a:r>
              <a:rPr lang="en-GB" dirty="0" smtClean="0"/>
              <a:t>Changes can be (and often are) reverted to the previous version</a:t>
            </a:r>
          </a:p>
          <a:p>
            <a:pPr lvl="1"/>
            <a:r>
              <a:rPr lang="en-GB" dirty="0" smtClean="0"/>
              <a:t>There are automated programs called bots which continually scan Wikipedia for certain changes and will revert them</a:t>
            </a:r>
            <a:endParaRPr lang="en-GB" dirty="0"/>
          </a:p>
        </p:txBody>
      </p:sp>
      <p:pic>
        <p:nvPicPr>
          <p:cNvPr id="10242" name="Picture 2" descr="C:\Users\candy\AppData\Local\Microsoft\Windows\INetCache\IE\D01TDHNK\robots_of_the_future-wallpaper-1440x9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2922110" cy="182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474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Hidden slide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/>
              <a:t>Trainer note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en-GB" dirty="0" smtClean="0"/>
              <a:t>Depending on your time demands</a:t>
            </a:r>
          </a:p>
          <a:p>
            <a:pPr lvl="1"/>
            <a:r>
              <a:rPr lang="en-GB" dirty="0" smtClean="0"/>
              <a:t>Ask for plenary suggestions about what an edit is</a:t>
            </a:r>
          </a:p>
          <a:p>
            <a:pPr lvl="1"/>
            <a:r>
              <a:rPr lang="en-GB" dirty="0" smtClean="0"/>
              <a:t>Give participants a few minutes to discuss on tables before feeding back</a:t>
            </a:r>
          </a:p>
          <a:p>
            <a:pPr lvl="1"/>
            <a:r>
              <a:rPr lang="en-GB" dirty="0" smtClean="0"/>
              <a:t>This helps give the reflectors time to engage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72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Hidden slide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/>
              <a:t>Trainer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r>
              <a:rPr lang="en-GB" dirty="0" smtClean="0"/>
              <a:t>This module focuses on using Wiki </a:t>
            </a:r>
            <a:r>
              <a:rPr lang="en-GB" dirty="0" err="1" smtClean="0"/>
              <a:t>Markup</a:t>
            </a:r>
            <a:r>
              <a:rPr lang="en-GB" dirty="0" smtClean="0"/>
              <a:t> (aka </a:t>
            </a:r>
            <a:r>
              <a:rPr lang="en-GB" dirty="0" err="1" smtClean="0"/>
              <a:t>wikitext</a:t>
            </a:r>
            <a:r>
              <a:rPr lang="en-GB" dirty="0" smtClean="0"/>
              <a:t> and </a:t>
            </a:r>
            <a:r>
              <a:rPr lang="en-GB" dirty="0" err="1" smtClean="0"/>
              <a:t>wikicode</a:t>
            </a:r>
            <a:r>
              <a:rPr lang="en-GB" dirty="0" smtClean="0"/>
              <a:t>)</a:t>
            </a:r>
          </a:p>
          <a:p>
            <a:r>
              <a:rPr lang="en-GB" dirty="0" smtClean="0"/>
              <a:t>If you want the participants to switch to Visual Editor, you will need to tell them to click on the different button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27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 edit?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724"/>
            <a:ext cx="8363272" cy="4666628"/>
          </a:xfrm>
        </p:spPr>
        <p:txBody>
          <a:bodyPr>
            <a:normAutofit/>
          </a:bodyPr>
          <a:lstStyle/>
          <a:p>
            <a:r>
              <a:rPr lang="en-GB" dirty="0" smtClean="0"/>
              <a:t>A positive contribution to Wikimedia which could take the form of:</a:t>
            </a:r>
          </a:p>
          <a:p>
            <a:pPr lvl="1"/>
            <a:r>
              <a:rPr lang="en-GB" dirty="0" smtClean="0"/>
              <a:t>Correcting </a:t>
            </a:r>
            <a:r>
              <a:rPr lang="en-GB" dirty="0"/>
              <a:t>punctuation</a:t>
            </a:r>
          </a:p>
          <a:p>
            <a:pPr lvl="1"/>
            <a:r>
              <a:rPr lang="en-GB" dirty="0" smtClean="0"/>
              <a:t>Correcting typos on a page</a:t>
            </a:r>
          </a:p>
          <a:p>
            <a:pPr lvl="1"/>
            <a:r>
              <a:rPr lang="en-GB" dirty="0" smtClean="0"/>
              <a:t>Changing </a:t>
            </a:r>
            <a:r>
              <a:rPr lang="en-GB" dirty="0"/>
              <a:t>the style and </a:t>
            </a:r>
            <a:r>
              <a:rPr lang="en-GB" dirty="0" smtClean="0"/>
              <a:t>tone</a:t>
            </a:r>
          </a:p>
          <a:p>
            <a:pPr lvl="1"/>
            <a:r>
              <a:rPr lang="en-GB" dirty="0" smtClean="0"/>
              <a:t>Removing biased content</a:t>
            </a:r>
          </a:p>
          <a:p>
            <a:pPr lvl="1"/>
            <a:r>
              <a:rPr lang="en-GB" dirty="0" smtClean="0"/>
              <a:t>Adding citations and references</a:t>
            </a:r>
          </a:p>
          <a:p>
            <a:pPr lvl="1"/>
            <a:r>
              <a:rPr lang="en-GB" dirty="0" smtClean="0"/>
              <a:t>Writing a new article</a:t>
            </a:r>
            <a:endParaRPr lang="en-GB" dirty="0"/>
          </a:p>
        </p:txBody>
      </p:sp>
      <p:pic>
        <p:nvPicPr>
          <p:cNvPr id="4" name="Picture 2" descr="C:\Users\candy\AppData\Local\Microsoft\Windows\INetCache\IE\UTTNOHH4\Edit_this_page_ful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278">
            <a:off x="6161998" y="515539"/>
            <a:ext cx="3031266" cy="116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7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Editing a Wikipedia 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There are two ways of editing</a:t>
            </a:r>
          </a:p>
          <a:p>
            <a:pPr lvl="1"/>
            <a:r>
              <a:rPr lang="en-GB" dirty="0" smtClean="0"/>
              <a:t>Using </a:t>
            </a:r>
            <a:r>
              <a:rPr lang="en-GB" dirty="0"/>
              <a:t>W</a:t>
            </a:r>
            <a:r>
              <a:rPr lang="en-GB" dirty="0" smtClean="0"/>
              <a:t>iki </a:t>
            </a:r>
            <a:r>
              <a:rPr lang="en-GB" dirty="0" err="1" smtClean="0"/>
              <a:t>Markup</a:t>
            </a:r>
            <a:r>
              <a:rPr lang="en-GB" dirty="0" smtClean="0"/>
              <a:t> – a coding approach</a:t>
            </a:r>
          </a:p>
          <a:p>
            <a:pPr lvl="1"/>
            <a:r>
              <a:rPr lang="en-GB" dirty="0" smtClean="0"/>
              <a:t>Using Visual Editor which is like editing Word</a:t>
            </a:r>
          </a:p>
          <a:p>
            <a:r>
              <a:rPr lang="en-GB" dirty="0" smtClean="0"/>
              <a:t>Visual Editor can be used for most straightforward editing tasks</a:t>
            </a:r>
          </a:p>
          <a:p>
            <a:r>
              <a:rPr lang="en-GB" dirty="0" smtClean="0"/>
              <a:t>There are some complex editing tasks which need the coding approach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.g. adding information about an animal’s     species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105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Hidden slide: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Hints for trainers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Blank the screen at this point using B</a:t>
            </a:r>
          </a:p>
          <a:p>
            <a:r>
              <a:rPr lang="en-GB" dirty="0" smtClean="0"/>
              <a:t>Draw the edit cycle on the flip chart and then show the slide with the completed version once you have finished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1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Hidden slide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Hints for trainers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Draw the Edit </a:t>
            </a:r>
            <a:r>
              <a:rPr lang="en-GB" dirty="0"/>
              <a:t>C</a:t>
            </a:r>
            <a:r>
              <a:rPr lang="en-GB" dirty="0" smtClean="0"/>
              <a:t>ycle out on the Flip Chart explaining each stage as you go along</a:t>
            </a:r>
          </a:p>
          <a:p>
            <a:r>
              <a:rPr lang="en-GB" dirty="0" smtClean="0"/>
              <a:t>The trainer’s note version explains the additional steps</a:t>
            </a:r>
          </a:p>
          <a:p>
            <a:r>
              <a:rPr lang="en-GB" dirty="0" smtClean="0"/>
              <a:t>These do not need to be written up on the board, but should be explained</a:t>
            </a:r>
          </a:p>
          <a:p>
            <a:r>
              <a:rPr lang="en-GB" dirty="0" smtClean="0"/>
              <a:t>To maintain visual impact please use different coloured FC pens for each stage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15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087" y="1112767"/>
            <a:ext cx="7114113" cy="5592662"/>
            <a:chOff x="971600" y="620688"/>
            <a:chExt cx="7114113" cy="5592662"/>
          </a:xfrm>
        </p:grpSpPr>
        <p:sp>
          <p:nvSpPr>
            <p:cNvPr id="4" name="Rectangle 3"/>
            <p:cNvSpPr/>
            <p:nvPr/>
          </p:nvSpPr>
          <p:spPr>
            <a:xfrm>
              <a:off x="5954830" y="2852938"/>
              <a:ext cx="2130883" cy="10561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Edit</a:t>
              </a:r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71600" y="2852939"/>
              <a:ext cx="2098533" cy="10561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Save</a:t>
              </a:r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63888" y="5157192"/>
              <a:ext cx="2098533" cy="105615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Preview</a:t>
              </a:r>
            </a:p>
            <a:p>
              <a:pPr algn="ctr"/>
              <a:r>
                <a:rPr lang="en-GB" dirty="0"/>
                <a:t>a</a:t>
              </a:r>
              <a:r>
                <a:rPr lang="en-GB" dirty="0" smtClean="0"/>
                <a:t>nd write edit summary</a:t>
              </a:r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63888" y="620688"/>
              <a:ext cx="2098533" cy="10561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Identify the edit</a:t>
              </a:r>
              <a:endParaRPr lang="en-GB" dirty="0"/>
            </a:p>
          </p:txBody>
        </p:sp>
        <p:pic>
          <p:nvPicPr>
            <p:cNvPr id="14" name="Picture 4" descr="C:\Users\Aidan\AppData\Local\Microsoft\Windows\INetCache\IE\5U0KNOQN\arrow-curved-blue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50736">
              <a:off x="5722031" y="1268209"/>
              <a:ext cx="1894126" cy="81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Aidan\AppData\Local\Microsoft\Windows\INetCache\IE\5U0KNOQN\arrow-curved-blue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280000">
              <a:off x="5826310" y="4677829"/>
              <a:ext cx="1894126" cy="81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Aidan\AppData\Local\Microsoft\Windows\INetCache\IE\5U0KNOQN\arrow-curved-blue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680000">
              <a:off x="1465978" y="4684744"/>
              <a:ext cx="1894126" cy="81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:\Users\Aidan\AppData\Local\Microsoft\Windows\INetCache\IE\5U0KNOQN\arrow-curved-blue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80000">
              <a:off x="1400481" y="1305215"/>
              <a:ext cx="1894126" cy="81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388794" y="140499"/>
            <a:ext cx="6874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Trainers notes</a:t>
            </a:r>
            <a:r>
              <a:rPr lang="en-GB" sz="4400" dirty="0" smtClean="0">
                <a:latin typeface="+mj-lt"/>
                <a:ea typeface="+mj-ea"/>
                <a:cs typeface="+mj-cs"/>
              </a:rPr>
              <a:t>: The Edit </a:t>
            </a:r>
            <a:r>
              <a:rPr lang="en-GB" sz="4400" dirty="0">
                <a:latin typeface="+mj-lt"/>
                <a:ea typeface="+mj-ea"/>
                <a:cs typeface="+mj-cs"/>
              </a:rPr>
              <a:t>C</a:t>
            </a:r>
            <a:r>
              <a:rPr lang="en-GB" sz="4400" dirty="0" smtClean="0">
                <a:latin typeface="+mj-lt"/>
                <a:ea typeface="+mj-ea"/>
                <a:cs typeface="+mj-cs"/>
              </a:rPr>
              <a:t>ycle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9861" y="1518930"/>
            <a:ext cx="154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on the </a:t>
            </a:r>
          </a:p>
          <a:p>
            <a:r>
              <a:rPr lang="en-GB" dirty="0" smtClean="0"/>
              <a:t>edit button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628596" y="4941168"/>
            <a:ext cx="1804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Click on the </a:t>
            </a:r>
          </a:p>
          <a:p>
            <a:r>
              <a:rPr lang="en-GB" dirty="0" smtClean="0"/>
              <a:t>preview changes </a:t>
            </a:r>
          </a:p>
          <a:p>
            <a:r>
              <a:rPr lang="en-GB" dirty="0" smtClean="0"/>
              <a:t>button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8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087" y="1112767"/>
            <a:ext cx="7114113" cy="5592662"/>
            <a:chOff x="971600" y="620688"/>
            <a:chExt cx="7114113" cy="5592662"/>
          </a:xfrm>
        </p:grpSpPr>
        <p:sp>
          <p:nvSpPr>
            <p:cNvPr id="4" name="Rectangle 3"/>
            <p:cNvSpPr/>
            <p:nvPr/>
          </p:nvSpPr>
          <p:spPr>
            <a:xfrm>
              <a:off x="5954830" y="2852938"/>
              <a:ext cx="2130883" cy="10561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Edit</a:t>
              </a:r>
              <a:endParaRPr lang="en-GB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71600" y="2852939"/>
              <a:ext cx="2098533" cy="10561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Save</a:t>
              </a:r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63888" y="5157192"/>
              <a:ext cx="2098533" cy="105615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Preview</a:t>
              </a:r>
            </a:p>
            <a:p>
              <a:pPr algn="ctr"/>
              <a:r>
                <a:rPr lang="en-GB" dirty="0"/>
                <a:t>a</a:t>
              </a:r>
              <a:r>
                <a:rPr lang="en-GB" dirty="0" smtClean="0"/>
                <a:t>nd write edit summary</a:t>
              </a:r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63888" y="620688"/>
              <a:ext cx="2098533" cy="10561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Identify the edit</a:t>
              </a:r>
              <a:endParaRPr lang="en-GB" dirty="0"/>
            </a:p>
          </p:txBody>
        </p:sp>
        <p:pic>
          <p:nvPicPr>
            <p:cNvPr id="14" name="Picture 4" descr="C:\Users\Aidan\AppData\Local\Microsoft\Windows\INetCache\IE\5U0KNOQN\arrow-curved-blue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50736">
              <a:off x="5722031" y="1268209"/>
              <a:ext cx="1894126" cy="81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Aidan\AppData\Local\Microsoft\Windows\INetCache\IE\5U0KNOQN\arrow-curved-blue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280000">
              <a:off x="5826310" y="4677829"/>
              <a:ext cx="1894126" cy="81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Aidan\AppData\Local\Microsoft\Windows\INetCache\IE\5U0KNOQN\arrow-curved-blue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680000">
              <a:off x="1465978" y="4684744"/>
              <a:ext cx="1894126" cy="81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:\Users\Aidan\AppData\Local\Microsoft\Windows\INetCache\IE\5U0KNOQN\arrow-curved-blue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80000">
              <a:off x="1400481" y="1305215"/>
              <a:ext cx="1894126" cy="81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2775806" y="116632"/>
            <a:ext cx="38555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4400" dirty="0">
                <a:latin typeface="+mj-lt"/>
                <a:ea typeface="+mj-ea"/>
                <a:cs typeface="+mj-cs"/>
              </a:rPr>
              <a:t>The </a:t>
            </a:r>
            <a:r>
              <a:rPr lang="en-GB" sz="4400" dirty="0" smtClean="0">
                <a:latin typeface="+mj-lt"/>
                <a:ea typeface="+mj-ea"/>
                <a:cs typeface="+mj-cs"/>
              </a:rPr>
              <a:t>Edit </a:t>
            </a:r>
            <a:r>
              <a:rPr lang="en-GB" sz="4400" dirty="0">
                <a:latin typeface="+mj-lt"/>
                <a:ea typeface="+mj-ea"/>
                <a:cs typeface="+mj-cs"/>
              </a:rPr>
              <a:t>C</a:t>
            </a:r>
            <a:r>
              <a:rPr lang="en-GB" sz="4400" dirty="0" smtClean="0">
                <a:latin typeface="+mj-lt"/>
                <a:ea typeface="+mj-ea"/>
                <a:cs typeface="+mj-cs"/>
              </a:rPr>
              <a:t>ycle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95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Edit </a:t>
            </a:r>
            <a:r>
              <a:rPr lang="en-GB" dirty="0"/>
              <a:t>C</a:t>
            </a:r>
            <a:r>
              <a:rPr lang="en-GB" dirty="0" smtClean="0"/>
              <a:t>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Read the page and look for possible problems or improvements </a:t>
            </a:r>
          </a:p>
          <a:p>
            <a:r>
              <a:rPr lang="en-GB" dirty="0" smtClean="0"/>
              <a:t>Identify an edit you want to make</a:t>
            </a:r>
          </a:p>
          <a:p>
            <a:pPr lvl="1"/>
            <a:r>
              <a:rPr lang="en-GB" dirty="0" smtClean="0"/>
              <a:t>Is </a:t>
            </a:r>
            <a:r>
              <a:rPr lang="en-GB" dirty="0"/>
              <a:t>it an appropriate edit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Is it needed?</a:t>
            </a:r>
          </a:p>
          <a:p>
            <a:pPr lvl="1"/>
            <a:r>
              <a:rPr lang="en-GB" dirty="0" smtClean="0"/>
              <a:t>Check the article’s Talk Page (we will discuss this in more detail later)</a:t>
            </a:r>
          </a:p>
          <a:p>
            <a:r>
              <a:rPr lang="en-GB" dirty="0" smtClean="0"/>
              <a:t>Make the edit</a:t>
            </a:r>
          </a:p>
          <a:p>
            <a:pPr lvl="1"/>
            <a:r>
              <a:rPr lang="en-GB" dirty="0" smtClean="0"/>
              <a:t>Be bold!</a:t>
            </a:r>
          </a:p>
          <a:p>
            <a:r>
              <a:rPr lang="en-GB" dirty="0" smtClean="0"/>
              <a:t>Preview the edit</a:t>
            </a:r>
          </a:p>
          <a:p>
            <a:pPr lvl="1"/>
            <a:r>
              <a:rPr lang="en-GB" dirty="0" smtClean="0"/>
              <a:t>Write an edit summary</a:t>
            </a:r>
          </a:p>
          <a:p>
            <a:r>
              <a:rPr lang="en-GB" dirty="0" smtClean="0"/>
              <a:t>Save the edit</a:t>
            </a:r>
          </a:p>
        </p:txBody>
      </p:sp>
    </p:spTree>
    <p:extLst>
      <p:ext uri="{BB962C8B-B14F-4D97-AF65-F5344CB8AC3E}">
        <p14:creationId xmlns:p14="http://schemas.microsoft.com/office/powerpoint/2010/main" val="419825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056784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Hidden slide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About this Module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This module provides a basic, generic structure for training entry level editors</a:t>
            </a:r>
          </a:p>
          <a:p>
            <a:r>
              <a:rPr lang="en-GB" dirty="0" smtClean="0"/>
              <a:t>There will be hidden slides throughout the module giving information, tips and notes for the trainer</a:t>
            </a:r>
          </a:p>
          <a:p>
            <a:r>
              <a:rPr lang="en-GB" dirty="0" smtClean="0"/>
              <a:t>This module will act as a base for a training session, but has room to be adapted  further to suit the trainer’s preferences and needs of the participants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3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edit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Always write an edit summary</a:t>
            </a:r>
          </a:p>
          <a:p>
            <a:r>
              <a:rPr lang="en-GB" dirty="0" smtClean="0"/>
              <a:t>A summary should detail the kind of edit you have made</a:t>
            </a:r>
          </a:p>
          <a:p>
            <a:r>
              <a:rPr lang="en-GB" dirty="0" smtClean="0"/>
              <a:t>Give the reason why you have made an edit</a:t>
            </a:r>
          </a:p>
          <a:p>
            <a:r>
              <a:rPr lang="en-GB" dirty="0" smtClean="0"/>
              <a:t>This helps other editors to understand your motivation</a:t>
            </a:r>
          </a:p>
          <a:p>
            <a:pPr lvl="1"/>
            <a:r>
              <a:rPr lang="en-GB" dirty="0" smtClean="0"/>
              <a:t>This helps demonstrate you are a serious editor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6972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Editing is the easy bit!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mechanics of making changes and editing a Wikipedia page are relatively simple</a:t>
            </a:r>
          </a:p>
          <a:p>
            <a:r>
              <a:rPr lang="en-GB" dirty="0" smtClean="0"/>
              <a:t>The more complicated issues are about making sure your edits are appropriate</a:t>
            </a:r>
          </a:p>
          <a:p>
            <a:r>
              <a:rPr lang="en-GB" dirty="0" smtClean="0"/>
              <a:t>That is what we will cover next</a:t>
            </a:r>
          </a:p>
        </p:txBody>
      </p:sp>
      <p:pic>
        <p:nvPicPr>
          <p:cNvPr id="4098" name="Picture 2" descr="C:\Users\candy\AppData\Local\Microsoft\Windows\INetCache\IE\LH6PCMCF\scale-311336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01964"/>
            <a:ext cx="1679848" cy="16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8510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Hidden slide: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Hints for trainers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next slide should be given as a handout as it has a useful link on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3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Editing Wikipedia articles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To practice after this workshop you can go to:</a:t>
            </a:r>
          </a:p>
          <a:p>
            <a:r>
              <a:rPr lang="en-GB" dirty="0"/>
              <a:t> </a:t>
            </a:r>
            <a:r>
              <a:rPr lang="en-GB" dirty="0">
                <a:hlinkClick r:id="rId2"/>
              </a:rPr>
              <a:t>https://en.wikipedia.org/wiki/Wikipedia:VisualEditor/User_guide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Hidden slide: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Hints for trainers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the next slide there is a point that articles should always be referenced</a:t>
            </a:r>
          </a:p>
          <a:p>
            <a:r>
              <a:rPr lang="en-GB" dirty="0" smtClean="0"/>
              <a:t>This is a demonstration of the way Wikipedia has changed</a:t>
            </a:r>
          </a:p>
          <a:p>
            <a:pPr lvl="1"/>
            <a:r>
              <a:rPr lang="en-GB" dirty="0" smtClean="0"/>
              <a:t>Articles did not always need references</a:t>
            </a:r>
          </a:p>
          <a:p>
            <a:pPr lvl="1"/>
            <a:r>
              <a:rPr lang="en-GB" dirty="0" smtClean="0"/>
              <a:t>This is a relatively recent change</a:t>
            </a:r>
          </a:p>
          <a:p>
            <a:pPr lvl="1"/>
            <a:r>
              <a:rPr lang="en-GB" dirty="0" smtClean="0"/>
              <a:t>It helps to improve the credibility of Wikipedia but is not always known</a:t>
            </a:r>
          </a:p>
        </p:txBody>
      </p:sp>
    </p:spTree>
    <p:extLst>
      <p:ext uri="{BB962C8B-B14F-4D97-AF65-F5344CB8AC3E}">
        <p14:creationId xmlns:p14="http://schemas.microsoft.com/office/powerpoint/2010/main" val="38704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points about edits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0770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 smtClean="0"/>
              <a:t>No original research</a:t>
            </a:r>
          </a:p>
          <a:p>
            <a:pPr lvl="1"/>
            <a:r>
              <a:rPr lang="en-GB" dirty="0" smtClean="0"/>
              <a:t>Articles should summarise what others have published</a:t>
            </a:r>
          </a:p>
          <a:p>
            <a:pPr lvl="1"/>
            <a:r>
              <a:rPr lang="en-GB" dirty="0" smtClean="0"/>
              <a:t>They should not be drawing any new conclusions</a:t>
            </a:r>
          </a:p>
          <a:p>
            <a:pPr lvl="1"/>
            <a:r>
              <a:rPr lang="en-GB" dirty="0" smtClean="0"/>
              <a:t>They should be referenced</a:t>
            </a:r>
          </a:p>
          <a:p>
            <a:r>
              <a:rPr lang="en-GB" dirty="0" smtClean="0"/>
              <a:t>Neutral point of view</a:t>
            </a:r>
          </a:p>
          <a:p>
            <a:pPr lvl="1"/>
            <a:r>
              <a:rPr lang="en-GB" dirty="0" smtClean="0"/>
              <a:t>Articles should be accurate and without bias</a:t>
            </a:r>
          </a:p>
          <a:p>
            <a:pPr lvl="1"/>
            <a:r>
              <a:rPr lang="en-GB" dirty="0" smtClean="0"/>
              <a:t>All significant viewpoints should be considered and included</a:t>
            </a:r>
          </a:p>
        </p:txBody>
      </p:sp>
      <p:pic>
        <p:nvPicPr>
          <p:cNvPr id="7170" name="Picture 2" descr="C:\Users\candy\AppData\Local\Microsoft\Windows\INetCache\IE\UTTNOHH4\checklis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437">
            <a:off x="7550982" y="188640"/>
            <a:ext cx="1472703" cy="15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points about edits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1561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 smtClean="0"/>
              <a:t>Wikipedia articles should be written in  an encyclopaedic style with a formal tone to the language</a:t>
            </a:r>
          </a:p>
        </p:txBody>
      </p:sp>
      <p:pic>
        <p:nvPicPr>
          <p:cNvPr id="3074" name="Picture 2" descr="C:\Users\candy\AppData\Local\Microsoft\Windows\INetCache\IE\NNK3FY3W\lgi01a2013091801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027" y="4221088"/>
            <a:ext cx="254763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5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sure about an edit?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 aren’t sure if an edit is needed, you can ask the community</a:t>
            </a:r>
          </a:p>
          <a:p>
            <a:pPr lvl="1"/>
            <a:r>
              <a:rPr lang="en-GB" dirty="0" smtClean="0"/>
              <a:t>Each article has its own talk page</a:t>
            </a:r>
          </a:p>
          <a:p>
            <a:pPr lvl="1"/>
            <a:r>
              <a:rPr lang="en-GB" dirty="0" smtClean="0"/>
              <a:t>Alternatively, try asking on the Wikipedia Teahouse</a:t>
            </a:r>
          </a:p>
          <a:p>
            <a:pPr lvl="2"/>
            <a:r>
              <a:rPr lang="en-GB" b="1" dirty="0" smtClean="0"/>
              <a:t>en.wikipedia.org/wiki/</a:t>
            </a:r>
            <a:r>
              <a:rPr lang="en-GB" b="1" dirty="0" err="1" smtClean="0"/>
              <a:t>Wikipedia:Teahouse</a:t>
            </a:r>
            <a:endParaRPr lang="en-GB" b="1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6560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Hidden slide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Trainer note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 out handout before going through slide</a:t>
            </a:r>
          </a:p>
          <a:p>
            <a:r>
              <a:rPr lang="en-GB" dirty="0" smtClean="0"/>
              <a:t>Some people will need the handout to follow the amount of information on screen</a:t>
            </a:r>
          </a:p>
          <a:p>
            <a:r>
              <a:rPr lang="en-GB" dirty="0" smtClean="0"/>
              <a:t>Important handout for people to take away with them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70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Do’s of the</a:t>
            </a:r>
            <a:br>
              <a:rPr lang="en-GB" dirty="0" smtClean="0"/>
            </a:br>
            <a:r>
              <a:rPr lang="en-GB" dirty="0" err="1" smtClean="0"/>
              <a:t>Encyclopedic</a:t>
            </a:r>
            <a:r>
              <a:rPr lang="en-GB" dirty="0" smtClean="0"/>
              <a:t>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Autofit/>
          </a:bodyPr>
          <a:lstStyle/>
          <a:p>
            <a:r>
              <a:rPr lang="en-GB" b="1" dirty="0" smtClean="0"/>
              <a:t>Try to stick to all of these</a:t>
            </a:r>
          </a:p>
          <a:p>
            <a:pPr lvl="1"/>
            <a:r>
              <a:rPr lang="en-GB" sz="3200" dirty="0" smtClean="0"/>
              <a:t>Use plain language</a:t>
            </a:r>
          </a:p>
          <a:p>
            <a:pPr lvl="1"/>
            <a:r>
              <a:rPr lang="en-GB" sz="3200" dirty="0" smtClean="0"/>
              <a:t>Be brief</a:t>
            </a:r>
          </a:p>
          <a:p>
            <a:pPr lvl="1"/>
            <a:r>
              <a:rPr lang="en-GB" sz="3200" dirty="0" smtClean="0"/>
              <a:t>Cite sources to back up factual claims</a:t>
            </a:r>
          </a:p>
          <a:p>
            <a:pPr lvl="1"/>
            <a:r>
              <a:rPr lang="en-GB" sz="3200" dirty="0" smtClean="0"/>
              <a:t>Attribute viewpoints to the people who hold them</a:t>
            </a:r>
          </a:p>
          <a:p>
            <a:pPr lvl="1"/>
            <a:r>
              <a:rPr lang="en-GB" sz="3200" dirty="0" smtClean="0"/>
              <a:t>Avoid stating conclusions</a:t>
            </a:r>
          </a:p>
          <a:p>
            <a:pPr lvl="2"/>
            <a:r>
              <a:rPr lang="en-GB" sz="2800" dirty="0" smtClean="0"/>
              <a:t>Unless attributable to specific sources</a:t>
            </a:r>
            <a:endParaRPr lang="en-GB" sz="2800" dirty="0"/>
          </a:p>
        </p:txBody>
      </p:sp>
      <p:pic>
        <p:nvPicPr>
          <p:cNvPr id="5122" name="Picture 2" descr="C:\Users\candy\AppData\Local\Microsoft\Windows\INetCache\IE\LH6PCMCF\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097100" cy="20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03648"/>
            <a:ext cx="8507288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BEFORE YOU DELIVER THIS MODULE</a:t>
            </a:r>
          </a:p>
          <a:p>
            <a:pPr lvl="1"/>
            <a:r>
              <a:rPr lang="en-GB" dirty="0" smtClean="0"/>
              <a:t>If you are training a group of people from one organisation (</a:t>
            </a:r>
            <a:r>
              <a:rPr lang="en-GB" dirty="0" err="1" smtClean="0"/>
              <a:t>eg</a:t>
            </a:r>
            <a:r>
              <a:rPr lang="en-GB" dirty="0" smtClean="0"/>
              <a:t> dentists, arts teachers or a women’s group) you may want to customise the editing exercise on the ‘Good’ Article in this module</a:t>
            </a:r>
          </a:p>
          <a:p>
            <a:pPr lvl="1"/>
            <a:r>
              <a:rPr lang="en-GB" dirty="0" smtClean="0"/>
              <a:t>You may be tempted to run this exercise on screen and not create a paper handout</a:t>
            </a:r>
          </a:p>
          <a:p>
            <a:pPr lvl="1"/>
            <a:r>
              <a:rPr lang="en-GB" dirty="0" smtClean="0"/>
              <a:t>for many people that might work fine but for many others it will not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47664" y="26064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FF0000"/>
                </a:solidFill>
              </a:rPr>
              <a:t>Hidden slide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/>
              <a:t>Hints for trainers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14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Don’ts of </a:t>
            </a:r>
            <a:br>
              <a:rPr lang="en-GB" dirty="0" smtClean="0"/>
            </a:br>
            <a:r>
              <a:rPr lang="en-GB" dirty="0" err="1" smtClean="0"/>
              <a:t>Encyclopedic</a:t>
            </a:r>
            <a:r>
              <a:rPr lang="en-GB" dirty="0" smtClean="0"/>
              <a:t>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56792"/>
            <a:ext cx="9433048" cy="4525963"/>
          </a:xfrm>
        </p:spPr>
        <p:txBody>
          <a:bodyPr>
            <a:noAutofit/>
          </a:bodyPr>
          <a:lstStyle/>
          <a:p>
            <a:r>
              <a:rPr lang="en-GB" b="1" dirty="0" smtClean="0"/>
              <a:t>Things to avoid…</a:t>
            </a:r>
            <a:endParaRPr lang="en-GB" sz="2800" b="1" dirty="0"/>
          </a:p>
          <a:p>
            <a:pPr lvl="1">
              <a:buBlip>
                <a:blip r:embed="rId2"/>
              </a:buBlip>
            </a:pPr>
            <a:r>
              <a:rPr lang="en-GB" dirty="0" smtClean="0"/>
              <a:t>Create </a:t>
            </a:r>
            <a:r>
              <a:rPr lang="en-GB" dirty="0"/>
              <a:t>new essay-like articles or sections</a:t>
            </a:r>
          </a:p>
          <a:p>
            <a:pPr lvl="1">
              <a:buBlip>
                <a:blip r:embed="rId2"/>
              </a:buBlip>
            </a:pPr>
            <a:r>
              <a:rPr lang="en-GB" dirty="0"/>
              <a:t>Structure your writing like an argument</a:t>
            </a:r>
          </a:p>
          <a:p>
            <a:pPr lvl="1">
              <a:buBlip>
                <a:blip r:embed="rId2"/>
              </a:buBlip>
            </a:pPr>
            <a:r>
              <a:rPr lang="en-GB" dirty="0"/>
              <a:t>Use “weasel words”</a:t>
            </a:r>
          </a:p>
          <a:p>
            <a:pPr lvl="2">
              <a:buBlip>
                <a:blip r:embed="rId2"/>
              </a:buBlip>
            </a:pPr>
            <a:r>
              <a:rPr lang="en-GB" dirty="0" smtClean="0"/>
              <a:t>Examples include “most </a:t>
            </a:r>
            <a:r>
              <a:rPr lang="en-GB" dirty="0"/>
              <a:t>experts agree” or “some people say”</a:t>
            </a:r>
          </a:p>
          <a:p>
            <a:pPr lvl="1">
              <a:buBlip>
                <a:blip r:embed="rId2"/>
              </a:buBlip>
            </a:pPr>
            <a:r>
              <a:rPr lang="en-GB" dirty="0"/>
              <a:t>Use colloquial language or slang</a:t>
            </a:r>
          </a:p>
          <a:p>
            <a:pPr lvl="1">
              <a:buBlip>
                <a:blip r:embed="rId2"/>
              </a:buBlip>
            </a:pPr>
            <a:r>
              <a:rPr lang="en-GB" dirty="0"/>
              <a:t>Use emotive terms</a:t>
            </a:r>
          </a:p>
          <a:p>
            <a:pPr lvl="2">
              <a:buBlip>
                <a:blip r:embed="rId2"/>
              </a:buBlip>
            </a:pPr>
            <a:r>
              <a:rPr lang="en-GB" dirty="0" smtClean="0"/>
              <a:t>Such as “great</a:t>
            </a:r>
            <a:r>
              <a:rPr lang="en-GB" dirty="0"/>
              <a:t>”, “extraordinary” or “incredible”</a:t>
            </a:r>
          </a:p>
          <a:p>
            <a:pPr lvl="1">
              <a:buBlip>
                <a:blip r:embed="rId2"/>
              </a:buBlip>
            </a:pPr>
            <a:r>
              <a:rPr lang="en-GB" dirty="0"/>
              <a:t>Include personal opinion</a:t>
            </a:r>
          </a:p>
          <a:p>
            <a:pPr lvl="1">
              <a:buBlip>
                <a:blip r:embed="rId2"/>
              </a:buBlip>
            </a:pPr>
            <a:r>
              <a:rPr lang="en-GB" dirty="0"/>
              <a:t>Use </a:t>
            </a:r>
            <a:r>
              <a:rPr lang="en-GB" dirty="0" smtClean="0"/>
              <a:t>very </a:t>
            </a:r>
            <a:r>
              <a:rPr lang="en-GB" dirty="0"/>
              <a:t>complex language and sentence structure</a:t>
            </a:r>
          </a:p>
          <a:p>
            <a:endParaRPr lang="en-GB" sz="3600" dirty="0" smtClean="0"/>
          </a:p>
        </p:txBody>
      </p:sp>
      <p:pic>
        <p:nvPicPr>
          <p:cNvPr id="6146" name="Picture 2" descr="C:\Users\candy\AppData\Local\Microsoft\Windows\INetCache\IE\NNK3FY3W\red-cros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533" y="44624"/>
            <a:ext cx="1952316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What makes a good Wikipedia article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4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88832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Exercise – The “Good” Article?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groups, look at the handout</a:t>
            </a:r>
          </a:p>
          <a:p>
            <a:r>
              <a:rPr lang="en-GB" dirty="0" smtClean="0"/>
              <a:t>Identify areas which you think need attention</a:t>
            </a:r>
          </a:p>
          <a:p>
            <a:r>
              <a:rPr lang="en-GB" dirty="0" smtClean="0"/>
              <a:t>Use three different highlighters to tag</a:t>
            </a:r>
          </a:p>
          <a:p>
            <a:pPr lvl="1"/>
            <a:r>
              <a:rPr lang="en-GB" dirty="0" smtClean="0"/>
              <a:t>Grammatical errors in one colour</a:t>
            </a:r>
          </a:p>
          <a:p>
            <a:pPr lvl="1"/>
            <a:r>
              <a:rPr lang="en-GB" dirty="0" smtClean="0"/>
              <a:t>Errors or problems in the text in a second colour</a:t>
            </a:r>
          </a:p>
          <a:p>
            <a:pPr lvl="1"/>
            <a:r>
              <a:rPr lang="en-GB" dirty="0" smtClean="0"/>
              <a:t>Missing references in a third colour</a:t>
            </a:r>
          </a:p>
        </p:txBody>
      </p:sp>
      <p:pic>
        <p:nvPicPr>
          <p:cNvPr id="11269" name="Picture 5" descr="C:\Users\candy\AppData\Local\Microsoft\Windows\INetCache\IE\KJVIVBOV\cyanhighlighter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08" y="5176355"/>
            <a:ext cx="1223511" cy="14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candy\AppData\Local\Microsoft\Windows\INetCache\IE\V83PW4IX\greenhighlighter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5155817"/>
            <a:ext cx="1224136" cy="14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candy\AppData\Local\Microsoft\Windows\INetCache\IE\D01TDHNK\purplehighlighter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55817"/>
            <a:ext cx="1223510" cy="149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7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Hidden slide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/>
              <a:t>Trainer note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5112568"/>
          </a:xfrm>
        </p:spPr>
        <p:txBody>
          <a:bodyPr>
            <a:noAutofit/>
          </a:bodyPr>
          <a:lstStyle/>
          <a:p>
            <a:r>
              <a:rPr lang="en-GB" sz="2800" dirty="0" smtClean="0"/>
              <a:t>There is a standard handout with errors included for this module – see separate PDF file</a:t>
            </a:r>
          </a:p>
          <a:p>
            <a:r>
              <a:rPr lang="en-GB" sz="2800" dirty="0" smtClean="0"/>
              <a:t>Alternatively, prepare and customise a “flawed article” handout to suit your event</a:t>
            </a:r>
          </a:p>
        </p:txBody>
      </p:sp>
    </p:spTree>
    <p:extLst>
      <p:ext uri="{BB962C8B-B14F-4D97-AF65-F5344CB8AC3E}">
        <p14:creationId xmlns:p14="http://schemas.microsoft.com/office/powerpoint/2010/main" val="342533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668344" cy="1143000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Hidden slide </a:t>
            </a:r>
            <a:r>
              <a:rPr lang="en-GB" sz="2800" dirty="0" smtClean="0">
                <a:solidFill>
                  <a:srgbClr val="FF0000"/>
                </a:solidFill>
              </a:rPr>
              <a:t/>
            </a:r>
            <a:br>
              <a:rPr lang="en-GB" sz="2800" dirty="0" smtClean="0">
                <a:solidFill>
                  <a:srgbClr val="FF0000"/>
                </a:solidFill>
              </a:rPr>
            </a:br>
            <a:r>
              <a:rPr lang="en-GB" sz="2600" dirty="0"/>
              <a:t>Trainer note (2</a:t>
            </a:r>
            <a:r>
              <a:rPr lang="en-GB" sz="2600" dirty="0" smtClean="0"/>
              <a:t>) </a:t>
            </a:r>
            <a:r>
              <a:rPr lang="en-GB" sz="2600" dirty="0" smtClean="0">
                <a:solidFill>
                  <a:srgbClr val="FF0000"/>
                </a:solidFill>
              </a:rPr>
              <a:t>Creating a customised ‘Flawed Article’</a:t>
            </a:r>
            <a:r>
              <a:rPr lang="en-GB" sz="2800" dirty="0" smtClean="0">
                <a:solidFill>
                  <a:srgbClr val="FF0000"/>
                </a:solidFill>
              </a:rPr>
              <a:t/>
            </a:r>
            <a:br>
              <a:rPr lang="en-GB" sz="2800" dirty="0" smtClean="0">
                <a:solidFill>
                  <a:srgbClr val="FF0000"/>
                </a:solidFill>
              </a:rPr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112568"/>
          </a:xfrm>
        </p:spPr>
        <p:txBody>
          <a:bodyPr>
            <a:noAutofit/>
          </a:bodyPr>
          <a:lstStyle/>
          <a:p>
            <a:r>
              <a:rPr lang="en-GB" sz="2800" dirty="0" smtClean="0"/>
              <a:t>Copy the code from a good Wikipedia page (use a featured article if possible) and edit it in your sandbox to add plenty of problems</a:t>
            </a:r>
          </a:p>
          <a:p>
            <a:pPr lvl="1"/>
            <a:r>
              <a:rPr lang="en-GB" sz="2400" dirty="0" smtClean="0"/>
              <a:t>Add grammatical errors</a:t>
            </a:r>
          </a:p>
          <a:p>
            <a:pPr lvl="1"/>
            <a:r>
              <a:rPr lang="en-GB" sz="2400" dirty="0" smtClean="0"/>
              <a:t>Remove some references</a:t>
            </a:r>
          </a:p>
          <a:p>
            <a:pPr lvl="1"/>
            <a:r>
              <a:rPr lang="en-GB" sz="2400" dirty="0" smtClean="0"/>
              <a:t>Add text</a:t>
            </a:r>
          </a:p>
          <a:p>
            <a:pPr lvl="1"/>
            <a:r>
              <a:rPr lang="en-GB" sz="2400" dirty="0" smtClean="0"/>
              <a:t>Add bias</a:t>
            </a:r>
          </a:p>
          <a:p>
            <a:pPr lvl="1"/>
            <a:r>
              <a:rPr lang="en-GB" sz="2400" dirty="0" smtClean="0"/>
              <a:t>Use the wrong voice</a:t>
            </a:r>
          </a:p>
          <a:p>
            <a:pPr lvl="1"/>
            <a:r>
              <a:rPr lang="en-GB" sz="2400" dirty="0" smtClean="0"/>
              <a:t>Use weasel words</a:t>
            </a:r>
          </a:p>
          <a:p>
            <a:r>
              <a:rPr lang="en-GB" sz="2800" dirty="0" smtClean="0"/>
              <a:t>Make sure to add plenty of errors </a:t>
            </a:r>
          </a:p>
          <a:p>
            <a:r>
              <a:rPr lang="en-GB" sz="2800" dirty="0" smtClean="0"/>
              <a:t>Save as a PDF and print out as a handout</a:t>
            </a:r>
          </a:p>
        </p:txBody>
      </p:sp>
    </p:spTree>
    <p:extLst>
      <p:ext uri="{BB962C8B-B14F-4D97-AF65-F5344CB8AC3E}">
        <p14:creationId xmlns:p14="http://schemas.microsoft.com/office/powerpoint/2010/main" val="11240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Hidden slide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Trainer note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The following handout is suitable for the “Good article” exercise</a:t>
            </a:r>
          </a:p>
          <a:p>
            <a:r>
              <a:rPr lang="en-GB" dirty="0" smtClean="0"/>
              <a:t>Print this out on A3 (if possible)</a:t>
            </a:r>
          </a:p>
          <a:p>
            <a:r>
              <a:rPr lang="en-GB" dirty="0" smtClean="0"/>
              <a:t>Tell the participants that this is not the same article as can be found online and has been altered</a:t>
            </a:r>
          </a:p>
          <a:p>
            <a:r>
              <a:rPr lang="en-GB" dirty="0" smtClean="0"/>
              <a:t>There are over 50 errors which have been inserted in the document</a:t>
            </a:r>
          </a:p>
          <a:p>
            <a:pPr lvl="1"/>
            <a:r>
              <a:rPr lang="en-GB" dirty="0" smtClean="0"/>
              <a:t>Do not tell the participants how many errors there are</a:t>
            </a:r>
          </a:p>
          <a:p>
            <a:pPr lvl="1"/>
            <a:r>
              <a:rPr lang="en-GB" dirty="0" smtClean="0"/>
              <a:t>You should not expect participants to identify ALL the errors</a:t>
            </a:r>
          </a:p>
          <a:p>
            <a:pPr lvl="1"/>
            <a:r>
              <a:rPr lang="en-GB" dirty="0" smtClean="0"/>
              <a:t>Please do not point out ones that they miss</a:t>
            </a:r>
          </a:p>
          <a:p>
            <a:pPr lvl="1"/>
            <a:r>
              <a:rPr lang="en-GB" dirty="0" smtClean="0"/>
              <a:t>Congratulate them on the ones they succeed in finding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15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Hidden slide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/>
              <a:t>Trainer note 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To debrief this exercise you could run through each worksheet page top to bottom</a:t>
            </a:r>
          </a:p>
          <a:p>
            <a:pPr lvl="1"/>
            <a:r>
              <a:rPr lang="en-GB" dirty="0" smtClean="0"/>
              <a:t>Be aware this could take a long time especially if  you have a lot of participants </a:t>
            </a:r>
          </a:p>
          <a:p>
            <a:r>
              <a:rPr lang="en-GB" dirty="0" smtClean="0"/>
              <a:t>Or just ask for some examples of edits people would make to it to get a flavour of what people thought was an edit</a:t>
            </a:r>
          </a:p>
          <a:p>
            <a:r>
              <a:rPr lang="en-GB" dirty="0" smtClean="0"/>
              <a:t>If tight on time, pick out one edit from each sheet to give a little more detail on</a:t>
            </a:r>
          </a:p>
          <a:p>
            <a:r>
              <a:rPr lang="en-GB" dirty="0" smtClean="0"/>
              <a:t>Use </a:t>
            </a:r>
            <a:r>
              <a:rPr lang="en-GB" dirty="0" err="1"/>
              <a:t>Blu</a:t>
            </a:r>
            <a:r>
              <a:rPr lang="en-GB" dirty="0"/>
              <a:t> Tac to </a:t>
            </a:r>
            <a:r>
              <a:rPr lang="en-GB" dirty="0" smtClean="0"/>
              <a:t>attach these sheets </a:t>
            </a:r>
            <a:r>
              <a:rPr lang="en-GB" dirty="0"/>
              <a:t>to the wall</a:t>
            </a:r>
          </a:p>
          <a:p>
            <a:pPr lvl="1"/>
            <a:r>
              <a:rPr lang="en-GB" dirty="0"/>
              <a:t>People can then see the most commonly </a:t>
            </a:r>
            <a:r>
              <a:rPr lang="en-GB" dirty="0" smtClean="0"/>
              <a:t>noticed edits and that different people spot different potential edits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10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Hidden slide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/>
              <a:t>Trainer note (5)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participants </a:t>
            </a:r>
            <a:r>
              <a:rPr lang="en-GB" dirty="0"/>
              <a:t>don’t need to catch every </a:t>
            </a:r>
            <a:r>
              <a:rPr lang="en-GB" dirty="0" smtClean="0"/>
              <a:t>mistake that </a:t>
            </a:r>
            <a:r>
              <a:rPr lang="en-GB" dirty="0"/>
              <a:t>you added to the </a:t>
            </a:r>
            <a:r>
              <a:rPr lang="en-GB" dirty="0" smtClean="0"/>
              <a:t>page for this exercise to work</a:t>
            </a:r>
          </a:p>
          <a:p>
            <a:r>
              <a:rPr lang="en-GB" dirty="0" smtClean="0"/>
              <a:t>Be careful to welcome any ideas for edits that are appropriate even if they aren’t the ones you intended!</a:t>
            </a:r>
          </a:p>
          <a:p>
            <a:r>
              <a:rPr lang="en-GB" dirty="0" smtClean="0"/>
              <a:t>Remember this is not a “spot all the edits” test, it’s an exercise to help people see the need for collaboration in editing and see what an edit looks like</a:t>
            </a:r>
          </a:p>
          <a:p>
            <a:r>
              <a:rPr lang="en-GB" dirty="0" smtClean="0"/>
              <a:t>Show the next slide to reinforce the Learning Points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936612" y="-315416"/>
            <a:ext cx="11017224" cy="77048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331640" y="-1151271"/>
            <a:ext cx="6480720" cy="916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Is our page perfect now?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Experience tells us:</a:t>
            </a:r>
            <a:endParaRPr lang="en-GB" sz="2800" dirty="0"/>
          </a:p>
          <a:p>
            <a:pPr lvl="1"/>
            <a:r>
              <a:rPr lang="en-GB" dirty="0" smtClean="0"/>
              <a:t>Different people </a:t>
            </a:r>
            <a:r>
              <a:rPr lang="en-GB" dirty="0"/>
              <a:t>will notice different </a:t>
            </a:r>
            <a:r>
              <a:rPr lang="en-GB" dirty="0" smtClean="0"/>
              <a:t>errors on a page, at different times </a:t>
            </a:r>
          </a:p>
          <a:p>
            <a:pPr lvl="2"/>
            <a:r>
              <a:rPr lang="en-GB" dirty="0" smtClean="0"/>
              <a:t>This </a:t>
            </a:r>
            <a:r>
              <a:rPr lang="en-GB" dirty="0"/>
              <a:t>is why we need lots of editors</a:t>
            </a:r>
          </a:p>
          <a:p>
            <a:pPr lvl="1"/>
            <a:r>
              <a:rPr lang="en-GB" dirty="0"/>
              <a:t>An article may need lots of edits to get it completely right</a:t>
            </a:r>
          </a:p>
          <a:p>
            <a:r>
              <a:rPr lang="en-GB" dirty="0" smtClean="0"/>
              <a:t>Collectively, we can make something better than we could individually do on our own – that is why Wikimedia works so well</a:t>
            </a:r>
            <a:endParaRPr lang="en-GB" dirty="0"/>
          </a:p>
        </p:txBody>
      </p:sp>
      <p:pic>
        <p:nvPicPr>
          <p:cNvPr id="1027" name="Picture 3" descr="C:\Users\candy\AppData\Local\Microsoft\Windows\INetCache\IE\UTTNOHH4\diversit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785562" cy="159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14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03648"/>
            <a:ext cx="8507288" cy="5257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Creating a customised ‘Flawed’ Wikipedia page handout ready for the ‘Good’ Article editing exercise</a:t>
            </a:r>
          </a:p>
          <a:p>
            <a:pPr lvl="1" fontAlgn="base"/>
            <a:r>
              <a:rPr lang="en-GB" dirty="0" smtClean="0"/>
              <a:t>Copy </a:t>
            </a:r>
            <a:r>
              <a:rPr lang="en-GB" dirty="0"/>
              <a:t>an existing Wikipedia article on a relevant subject </a:t>
            </a:r>
            <a:endParaRPr lang="en-GB" dirty="0" smtClean="0"/>
          </a:p>
          <a:p>
            <a:pPr lvl="1" fontAlgn="base"/>
            <a:r>
              <a:rPr lang="en-GB" dirty="0" smtClean="0"/>
              <a:t>Add </a:t>
            </a:r>
            <a:r>
              <a:rPr lang="en-GB" dirty="0"/>
              <a:t>in a number of </a:t>
            </a:r>
            <a:r>
              <a:rPr lang="en-GB" dirty="0" smtClean="0"/>
              <a:t>faults</a:t>
            </a:r>
          </a:p>
          <a:p>
            <a:pPr lvl="1" fontAlgn="base"/>
            <a:r>
              <a:rPr lang="en-GB" dirty="0" smtClean="0"/>
              <a:t>Save as a PDF and check that it prints out as you expect</a:t>
            </a:r>
            <a:endParaRPr lang="en-GB" dirty="0"/>
          </a:p>
          <a:p>
            <a:pPr lvl="1" fontAlgn="base"/>
            <a:r>
              <a:rPr lang="en-GB" dirty="0"/>
              <a:t>OR use the pre-prepared ‘flawed’ article on the African Crake which you will find on </a:t>
            </a:r>
            <a:r>
              <a:rPr lang="en-GB" dirty="0" smtClean="0"/>
              <a:t>Slide 68</a:t>
            </a:r>
            <a:endParaRPr lang="en-GB" dirty="0"/>
          </a:p>
          <a:p>
            <a:pPr lvl="1" fontAlgn="base"/>
            <a:r>
              <a:rPr lang="en-GB" dirty="0" smtClean="0">
                <a:solidFill>
                  <a:srgbClr val="FF0000"/>
                </a:solidFill>
              </a:rPr>
              <a:t>Go </a:t>
            </a:r>
            <a:r>
              <a:rPr lang="en-GB" dirty="0">
                <a:solidFill>
                  <a:srgbClr val="FF0000"/>
                </a:solidFill>
              </a:rPr>
              <a:t>to </a:t>
            </a:r>
            <a:r>
              <a:rPr lang="en-GB" dirty="0" smtClean="0">
                <a:solidFill>
                  <a:srgbClr val="FF0000"/>
                </a:solidFill>
              </a:rPr>
              <a:t>Slide 63 for </a:t>
            </a:r>
            <a:r>
              <a:rPr lang="en-GB" dirty="0">
                <a:solidFill>
                  <a:srgbClr val="FF0000"/>
                </a:solidFill>
              </a:rPr>
              <a:t>further instructions</a:t>
            </a:r>
          </a:p>
          <a:p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47664" y="26064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FF0000"/>
                </a:solidFill>
              </a:rPr>
              <a:t>Hidden slide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/>
              <a:t>Hints for trainers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sandbox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Sandbox pages provide space to experiment with the process of editing Wikipedia </a:t>
            </a:r>
            <a:r>
              <a:rPr lang="en-GB" dirty="0" smtClean="0"/>
              <a:t>pages</a:t>
            </a:r>
          </a:p>
          <a:p>
            <a:r>
              <a:rPr lang="en-GB" dirty="0" smtClean="0"/>
              <a:t>When you are logged in to your User Account you access your sandbox by clicking on the link at the top right of your screen</a:t>
            </a:r>
          </a:p>
          <a:p>
            <a:r>
              <a:rPr lang="en-GB" dirty="0"/>
              <a:t>The first time you open your sandbox, Wikipedia will automatically create </a:t>
            </a:r>
            <a:r>
              <a:rPr lang="en-GB" dirty="0" smtClean="0"/>
              <a:t>it at the same time</a:t>
            </a:r>
          </a:p>
          <a:p>
            <a:r>
              <a:rPr lang="en-GB" dirty="0" smtClean="0"/>
              <a:t>The next time you will need to click the edit button to change the contents of your sandbox</a:t>
            </a:r>
            <a:endParaRPr lang="en-GB" dirty="0"/>
          </a:p>
          <a:p>
            <a:endParaRPr lang="en-GB" dirty="0"/>
          </a:p>
        </p:txBody>
      </p:sp>
      <p:pic>
        <p:nvPicPr>
          <p:cNvPr id="5125" name="Picture 5" descr="C:\Users\candy\AppData\Local\Microsoft\Windows\INetCache\IE\UTTNOHH4\Sand%20Footprint.preview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84" y="1"/>
            <a:ext cx="2451615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0498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your sandbox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your sandbox to practice and experiment</a:t>
            </a:r>
          </a:p>
          <a:p>
            <a:r>
              <a:rPr lang="en-GB" dirty="0" smtClean="0"/>
              <a:t>Always draft new articles in your sandbox first before saving them</a:t>
            </a:r>
          </a:p>
          <a:p>
            <a:endParaRPr lang="en-GB" dirty="0"/>
          </a:p>
        </p:txBody>
      </p:sp>
      <p:pic>
        <p:nvPicPr>
          <p:cNvPr id="1026" name="Picture 2" descr="C:\Users\candy\AppData\Local\Microsoft\Windows\INetCache\IE\LH6PCMCF\footprints-in-the-sand[1]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56" y="4426390"/>
            <a:ext cx="2277616" cy="231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668344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Hidden slide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Customising the ‘Using your Sandbox’ exercise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If you want to create your own version of this exercise please do so</a:t>
            </a:r>
          </a:p>
          <a:p>
            <a:r>
              <a:rPr lang="en-GB" dirty="0" smtClean="0"/>
              <a:t>You could also create  your own customised version of a handout to suit your audience if they have a common interest or occupation </a:t>
            </a:r>
          </a:p>
          <a:p>
            <a:r>
              <a:rPr lang="en-GB" dirty="0" smtClean="0"/>
              <a:t>If you are going to customise please make sure you do this in plenty of time</a:t>
            </a:r>
          </a:p>
          <a:p>
            <a:r>
              <a:rPr lang="en-GB" dirty="0" smtClean="0"/>
              <a:t>Make sure you get it proof read by someone not involved in writing the new material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2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Hidden slide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Tips for trainers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56792"/>
            <a:ext cx="6923112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Give the participants the Wiki </a:t>
            </a:r>
            <a:r>
              <a:rPr lang="en-GB" dirty="0" err="1"/>
              <a:t>M</a:t>
            </a:r>
            <a:r>
              <a:rPr lang="en-GB" dirty="0" err="1" smtClean="0"/>
              <a:t>arkup</a:t>
            </a:r>
            <a:r>
              <a:rPr lang="en-GB" dirty="0" smtClean="0"/>
              <a:t> cheat sheet handout and the copy of the African Crake handout from Birdlife International (or the equivalent customised material you have prepared)</a:t>
            </a:r>
          </a:p>
          <a:p>
            <a:r>
              <a:rPr lang="en-GB" dirty="0" smtClean="0"/>
              <a:t>Explain they should not copy text, but must use their own words</a:t>
            </a:r>
          </a:p>
          <a:p>
            <a:r>
              <a:rPr lang="en-GB" dirty="0" smtClean="0"/>
              <a:t>Remind them to try to use the encyclopaedic style and tone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Exercise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Creating your sandbox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25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Open your sandbox</a:t>
            </a:r>
          </a:p>
          <a:p>
            <a:r>
              <a:rPr lang="en-GB" dirty="0" smtClean="0"/>
              <a:t>Look at the paper handout about the African Crake</a:t>
            </a:r>
          </a:p>
          <a:p>
            <a:r>
              <a:rPr lang="en-GB" dirty="0" smtClean="0"/>
              <a:t>Write a short paragraph </a:t>
            </a:r>
            <a:r>
              <a:rPr lang="en-GB" dirty="0"/>
              <a:t>of text about the African Crake </a:t>
            </a:r>
            <a:r>
              <a:rPr lang="en-GB" dirty="0" smtClean="0"/>
              <a:t>in your sandbox, using your</a:t>
            </a:r>
            <a:r>
              <a:rPr lang="en-GB" dirty="0"/>
              <a:t> </a:t>
            </a:r>
            <a:r>
              <a:rPr lang="en-GB" dirty="0" smtClean="0"/>
              <a:t>own words</a:t>
            </a:r>
          </a:p>
          <a:p>
            <a:r>
              <a:rPr lang="en-GB" dirty="0" smtClean="0"/>
              <a:t>Now refer to the Wiki </a:t>
            </a:r>
            <a:r>
              <a:rPr lang="en-GB" dirty="0" err="1" smtClean="0"/>
              <a:t>Markup</a:t>
            </a:r>
            <a:r>
              <a:rPr lang="en-GB" dirty="0" smtClean="0"/>
              <a:t> Cheat Sheet </a:t>
            </a:r>
          </a:p>
          <a:p>
            <a:pPr lvl="1"/>
            <a:r>
              <a:rPr lang="en-GB" dirty="0" smtClean="0"/>
              <a:t>Make some text bold</a:t>
            </a:r>
          </a:p>
          <a:p>
            <a:pPr lvl="1"/>
            <a:r>
              <a:rPr lang="en-GB" dirty="0" smtClean="0"/>
              <a:t>Make some text italic</a:t>
            </a:r>
          </a:p>
          <a:p>
            <a:pPr lvl="1"/>
            <a:r>
              <a:rPr lang="en-GB" dirty="0" smtClean="0"/>
              <a:t>Use the codes on the cheat sheet to create the different font effects</a:t>
            </a:r>
          </a:p>
          <a:p>
            <a:r>
              <a:rPr lang="en-GB" dirty="0" smtClean="0"/>
              <a:t>Reference the text using the information on Part 3 of the African Crake Handout</a:t>
            </a:r>
          </a:p>
          <a:p>
            <a:pPr lvl="1"/>
            <a:r>
              <a:rPr lang="en-GB" dirty="0" smtClean="0"/>
              <a:t>Check the cheat sheet for the code on how to insert  references</a:t>
            </a:r>
          </a:p>
        </p:txBody>
      </p:sp>
    </p:spTree>
    <p:extLst>
      <p:ext uri="{BB962C8B-B14F-4D97-AF65-F5344CB8AC3E}">
        <p14:creationId xmlns:p14="http://schemas.microsoft.com/office/powerpoint/2010/main" val="33955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36612" y="-315416"/>
            <a:ext cx="11017224" cy="77048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803988" y="-1845586"/>
            <a:ext cx="7536024" cy="10765196"/>
          </a:xfrm>
        </p:spPr>
      </p:pic>
    </p:spTree>
    <p:extLst>
      <p:ext uri="{BB962C8B-B14F-4D97-AF65-F5344CB8AC3E}">
        <p14:creationId xmlns:p14="http://schemas.microsoft.com/office/powerpoint/2010/main" val="144665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Handout Part </a:t>
            </a:r>
            <a:r>
              <a:rPr lang="en-GB" dirty="0" smtClean="0"/>
              <a:t>1</a:t>
            </a:r>
            <a:r>
              <a:rPr lang="en-GB" dirty="0"/>
              <a:t/>
            </a:r>
            <a:br>
              <a:rPr lang="en-GB" dirty="0"/>
            </a:br>
            <a:r>
              <a:rPr lang="en-GB" sz="2700" dirty="0"/>
              <a:t>African Crake </a:t>
            </a:r>
            <a:r>
              <a:rPr lang="en-GB" sz="2700" dirty="0" smtClean="0"/>
              <a:t>information from Birdlife International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6120680" cy="5328592"/>
          </a:xfrm>
        </p:spPr>
        <p:txBody>
          <a:bodyPr>
            <a:normAutofit fontScale="25000" lnSpcReduction="20000"/>
          </a:bodyPr>
          <a:lstStyle/>
          <a:p>
            <a:r>
              <a:rPr lang="en-GB" sz="7200" b="1" dirty="0"/>
              <a:t>African Crake </a:t>
            </a:r>
            <a:r>
              <a:rPr lang="en-GB" sz="7200" b="1" i="1" dirty="0"/>
              <a:t>Crex </a:t>
            </a:r>
            <a:r>
              <a:rPr lang="en-GB" sz="7200" b="1" i="1" dirty="0" err="1" smtClean="0"/>
              <a:t>egregia</a:t>
            </a:r>
            <a:endParaRPr lang="en-GB" sz="7200" b="1" i="1" dirty="0" smtClean="0"/>
          </a:p>
          <a:p>
            <a:r>
              <a:rPr lang="en-GB" sz="5600" b="1" dirty="0"/>
              <a:t>http://www.birdlife.org/datazone/speciesfactsheet.php?id=2877</a:t>
            </a:r>
          </a:p>
          <a:p>
            <a:endParaRPr lang="en-GB" sz="4400" b="1" dirty="0" smtClean="0"/>
          </a:p>
          <a:p>
            <a:r>
              <a:rPr lang="en-GB" sz="4400" b="1" dirty="0" smtClean="0"/>
              <a:t>Justification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/>
              <a:t>This species has an extremely large range, and hence does not approach the thresholds for Vulnerable under the range size criterion (Extent of Occurrence &lt;20,000 km2 combined with a declining or fluctuating range size, habitat extent/quality, or population size and a small number of locations or severe fragmentation). The population trend appears to be stable, and hence the species does not approach the thresholds for Vulnerable under the population trend criterion (&gt;30% decline over ten years or three generations). The population size has not been quantified, but it is not believed to approach the thresholds for Vulnerable under the population size criterion (&lt;10,000 mature individuals with a continuing decline estimated to be &gt;10% in ten years or three generations, or with a specified population structure). For these reasons the species is evaluated as Least Concern.</a:t>
            </a:r>
          </a:p>
          <a:p>
            <a:r>
              <a:rPr lang="en-GB" sz="4400" b="1" dirty="0"/>
              <a:t>Taxonomic source(s)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/>
              <a:t>AERC TAC. 2003. AERC TAC Checklist of bird taxa occurring in Western Palearctic region, 15th Draft. Available at: </a:t>
            </a:r>
            <a:r>
              <a:rPr lang="en-GB" sz="4400" dirty="0">
                <a:hlinkClick r:id="rId2"/>
              </a:rPr>
              <a:t>#http://www.aerc.eu/DOCS/Bird_taxa_of _the_WP15.xls#</a:t>
            </a:r>
            <a:r>
              <a:rPr lang="en-GB" sz="4400" dirty="0"/>
              <a:t>. </a:t>
            </a:r>
            <a:br>
              <a:rPr lang="en-GB" sz="4400" dirty="0"/>
            </a:br>
            <a:r>
              <a:rPr lang="en-GB" sz="4400" dirty="0"/>
              <a:t>del </a:t>
            </a:r>
            <a:r>
              <a:rPr lang="en-GB" sz="4400" dirty="0" err="1"/>
              <a:t>Hoyo</a:t>
            </a:r>
            <a:r>
              <a:rPr lang="en-GB" sz="4400" dirty="0"/>
              <a:t>, J.; Collar, N. J.; Christie, D. A.; Elliott, A.; </a:t>
            </a:r>
            <a:r>
              <a:rPr lang="en-GB" sz="4400" dirty="0" err="1"/>
              <a:t>Fishpool</a:t>
            </a:r>
            <a:r>
              <a:rPr lang="en-GB" sz="4400" dirty="0"/>
              <a:t>, L. D. C. 2014. </a:t>
            </a:r>
            <a:r>
              <a:rPr lang="en-GB" sz="4400" i="1" dirty="0"/>
              <a:t>HBW and </a:t>
            </a:r>
            <a:r>
              <a:rPr lang="en-GB" sz="4400" i="1" dirty="0" err="1"/>
              <a:t>BirdLife</a:t>
            </a:r>
            <a:r>
              <a:rPr lang="en-GB" sz="4400" i="1" dirty="0"/>
              <a:t> International Illustrated Checklist of the Birds of the World</a:t>
            </a:r>
            <a:r>
              <a:rPr lang="en-GB" sz="4400" dirty="0"/>
              <a:t>. Barcelona, Spain and Cambridge UK: Lynx </a:t>
            </a:r>
            <a:r>
              <a:rPr lang="en-GB" sz="4400" dirty="0" err="1"/>
              <a:t>Edicions</a:t>
            </a:r>
            <a:r>
              <a:rPr lang="en-GB" sz="4400" dirty="0"/>
              <a:t> and </a:t>
            </a:r>
            <a:r>
              <a:rPr lang="en-GB" sz="4400" dirty="0" err="1"/>
              <a:t>BirdLife</a:t>
            </a:r>
            <a:r>
              <a:rPr lang="en-GB" sz="4400" dirty="0"/>
              <a:t> International.</a:t>
            </a:r>
          </a:p>
          <a:p>
            <a:r>
              <a:rPr lang="en-GB" sz="4400" b="1" dirty="0"/>
              <a:t>Taxonomic note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n-GB" sz="4400" i="1" dirty="0"/>
              <a:t>Crex </a:t>
            </a:r>
            <a:r>
              <a:rPr lang="en-GB" sz="4400" i="1" dirty="0" err="1"/>
              <a:t>egregia</a:t>
            </a:r>
            <a:r>
              <a:rPr lang="en-GB" sz="4400" dirty="0"/>
              <a:t> (del </a:t>
            </a:r>
            <a:r>
              <a:rPr lang="en-GB" sz="4400" dirty="0" err="1"/>
              <a:t>Hoyo</a:t>
            </a:r>
            <a:r>
              <a:rPr lang="en-GB" sz="4400" dirty="0"/>
              <a:t> and Collar 2014) was previously placed in the genus </a:t>
            </a:r>
            <a:r>
              <a:rPr lang="en-GB" sz="4400" i="1" dirty="0" err="1"/>
              <a:t>Crecopsis</a:t>
            </a:r>
            <a:r>
              <a:rPr lang="en-GB" sz="4400" dirty="0"/>
              <a:t>.</a:t>
            </a:r>
          </a:p>
          <a:p>
            <a:r>
              <a:rPr lang="en-GB" sz="4400" b="1" dirty="0"/>
              <a:t>Synonym(s)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n-GB" sz="4400" i="1" dirty="0" err="1"/>
              <a:t>Crecopsis</a:t>
            </a:r>
            <a:r>
              <a:rPr lang="en-GB" sz="4400" i="1" dirty="0"/>
              <a:t> </a:t>
            </a:r>
            <a:r>
              <a:rPr lang="en-GB" sz="4400" i="1" dirty="0" err="1"/>
              <a:t>egregia</a:t>
            </a:r>
            <a:r>
              <a:rPr lang="en-GB" sz="4400" dirty="0"/>
              <a:t> (Peters, 1854)</a:t>
            </a:r>
          </a:p>
          <a:p>
            <a:r>
              <a:rPr lang="en-GB" sz="4400" dirty="0">
                <a:hlinkClick r:id="rId3"/>
              </a:rPr>
              <a:t>Terms of Use</a:t>
            </a:r>
            <a:endParaRPr lang="en-GB" sz="4400" dirty="0"/>
          </a:p>
          <a:p>
            <a:r>
              <a:rPr lang="en-GB" sz="4400" b="1" dirty="0"/>
              <a:t>Trend justification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/>
              <a:t>The population is suspected to be stable in the absence of evidence for any declines or substantial threats.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132856"/>
            <a:ext cx="2313176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618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 fontScale="32500" lnSpcReduction="20000"/>
          </a:bodyPr>
          <a:lstStyle/>
          <a:p>
            <a:r>
              <a:rPr lang="en-GB" sz="3400" b="1" dirty="0"/>
              <a:t>Ecology</a:t>
            </a:r>
            <a:r>
              <a:rPr lang="en-GB" sz="3400" dirty="0"/>
              <a:t/>
            </a:r>
            <a:br>
              <a:rPr lang="en-GB" sz="3400" dirty="0"/>
            </a:br>
            <a:r>
              <a:rPr lang="en-GB" sz="3400" b="1" dirty="0"/>
              <a:t>Behaviour</a:t>
            </a:r>
            <a:r>
              <a:rPr lang="en-GB" sz="3400" dirty="0"/>
              <a:t> This species is a partial migrant, moving both north and south of the equator to breed during the rains (del </a:t>
            </a:r>
            <a:r>
              <a:rPr lang="en-GB" sz="3400" dirty="0" err="1"/>
              <a:t>Hoyo</a:t>
            </a:r>
            <a:r>
              <a:rPr lang="en-GB" sz="3400" dirty="0"/>
              <a:t> </a:t>
            </a:r>
            <a:r>
              <a:rPr lang="en-GB" sz="3400" i="1" dirty="0"/>
              <a:t>et al.</a:t>
            </a:r>
            <a:r>
              <a:rPr lang="en-GB" sz="3400" dirty="0"/>
              <a:t>1996). It breeds in solitary territorial pairs, and normally occurs singly, in pairs or family parties (Urban </a:t>
            </a:r>
            <a:r>
              <a:rPr lang="en-GB" sz="3400" i="1" dirty="0"/>
              <a:t>et al.</a:t>
            </a:r>
            <a:r>
              <a:rPr lang="en-GB" sz="3400" dirty="0"/>
              <a:t> 1986, Taylor and van </a:t>
            </a:r>
            <a:r>
              <a:rPr lang="en-GB" sz="3400" dirty="0" err="1"/>
              <a:t>Perlo</a:t>
            </a:r>
            <a:r>
              <a:rPr lang="en-GB" sz="3400" dirty="0"/>
              <a:t> 1998) outside of the breeding season, with small groups of up to six individuals occurring together on migration (Urban </a:t>
            </a:r>
            <a:r>
              <a:rPr lang="en-GB" sz="3400" i="1" dirty="0"/>
              <a:t>et al.</a:t>
            </a:r>
            <a:r>
              <a:rPr lang="en-GB" sz="3400" dirty="0"/>
              <a:t> 1986). Newly arrived migrants in both the breeding and non-breeding grounds have also been observed in groups of 3-8 individuals (Taylor and van </a:t>
            </a:r>
            <a:r>
              <a:rPr lang="en-GB" sz="3400" dirty="0" err="1"/>
              <a:t>Perlo</a:t>
            </a:r>
            <a:r>
              <a:rPr lang="en-GB" sz="3400" dirty="0"/>
              <a:t> 1998). The species is most active early and late in the day, especially after heavy rain or during light rain (del </a:t>
            </a:r>
            <a:r>
              <a:rPr lang="en-GB" sz="3400" dirty="0" err="1"/>
              <a:t>Hoyo</a:t>
            </a:r>
            <a:r>
              <a:rPr lang="en-GB" sz="3400" dirty="0"/>
              <a:t> </a:t>
            </a:r>
            <a:r>
              <a:rPr lang="en-GB" sz="3400" i="1" dirty="0"/>
              <a:t>et al.</a:t>
            </a:r>
            <a:r>
              <a:rPr lang="en-GB" sz="3400" dirty="0"/>
              <a:t> 1996). </a:t>
            </a:r>
            <a:r>
              <a:rPr lang="en-GB" sz="3400" b="1" dirty="0" err="1"/>
              <a:t>Habitat</a:t>
            </a:r>
            <a:r>
              <a:rPr lang="en-GB" sz="3400" dirty="0" err="1"/>
              <a:t>The</a:t>
            </a:r>
            <a:r>
              <a:rPr lang="en-GB" sz="3400" dirty="0"/>
              <a:t> species shows a preference for a range of grassland habitats (del </a:t>
            </a:r>
            <a:r>
              <a:rPr lang="en-GB" sz="3400" dirty="0" err="1"/>
              <a:t>Hoyo</a:t>
            </a:r>
            <a:r>
              <a:rPr lang="en-GB" sz="3400" dirty="0"/>
              <a:t> </a:t>
            </a:r>
            <a:r>
              <a:rPr lang="en-GB" sz="3400" i="1" dirty="0"/>
              <a:t>et al.</a:t>
            </a:r>
            <a:r>
              <a:rPr lang="en-GB" sz="3400" dirty="0"/>
              <a:t> 1996, Taylor and van </a:t>
            </a:r>
            <a:r>
              <a:rPr lang="en-GB" sz="3400" dirty="0" err="1"/>
              <a:t>Perlo</a:t>
            </a:r>
            <a:r>
              <a:rPr lang="en-GB" sz="3400" dirty="0"/>
              <a:t> 1998) from seasonally moist or inundated grasslands (del </a:t>
            </a:r>
            <a:r>
              <a:rPr lang="en-GB" sz="3400" dirty="0" err="1"/>
              <a:t>Hoyo</a:t>
            </a:r>
            <a:r>
              <a:rPr lang="en-GB" sz="3400" dirty="0"/>
              <a:t> </a:t>
            </a:r>
            <a:r>
              <a:rPr lang="en-GB" sz="3400" i="1" dirty="0"/>
              <a:t>et al.</a:t>
            </a:r>
            <a:r>
              <a:rPr lang="en-GB" sz="3400" dirty="0"/>
              <a:t> 1996, Taylor and van </a:t>
            </a:r>
            <a:r>
              <a:rPr lang="en-GB" sz="3400" dirty="0" err="1"/>
              <a:t>Perlo</a:t>
            </a:r>
            <a:r>
              <a:rPr lang="en-GB" sz="3400" dirty="0"/>
              <a:t> 1998) (e.g. temporary wetlands in the moist grassland of the Okavango Delta) (Taylor and van </a:t>
            </a:r>
            <a:r>
              <a:rPr lang="en-GB" sz="3400" dirty="0" err="1"/>
              <a:t>Perlo</a:t>
            </a:r>
            <a:r>
              <a:rPr lang="en-GB" sz="3400" dirty="0"/>
              <a:t> 1998), grass and rank vegetation at the edges of freshwater swamps, reedy marshes, and open waters (Urban </a:t>
            </a:r>
            <a:r>
              <a:rPr lang="en-GB" sz="3400" i="1" dirty="0"/>
              <a:t>et al.</a:t>
            </a:r>
            <a:r>
              <a:rPr lang="en-GB" sz="3400" dirty="0"/>
              <a:t> 1986, del </a:t>
            </a:r>
            <a:r>
              <a:rPr lang="en-GB" sz="3400" dirty="0" err="1"/>
              <a:t>Hoyo</a:t>
            </a:r>
            <a:r>
              <a:rPr lang="en-GB" sz="3400" dirty="0"/>
              <a:t> </a:t>
            </a:r>
            <a:r>
              <a:rPr lang="en-GB" sz="3400" i="1" dirty="0"/>
              <a:t>et al.</a:t>
            </a:r>
            <a:r>
              <a:rPr lang="en-GB" sz="3400" dirty="0"/>
              <a:t> 1996, Taylor and van </a:t>
            </a:r>
            <a:r>
              <a:rPr lang="en-GB" sz="3400" dirty="0" err="1"/>
              <a:t>Perlo</a:t>
            </a:r>
            <a:r>
              <a:rPr lang="en-GB" sz="3400" dirty="0"/>
              <a:t> 1998) (e.g. rivers, streams and farm dams) (Urban </a:t>
            </a:r>
            <a:r>
              <a:rPr lang="en-GB" sz="3400" i="1" dirty="0"/>
              <a:t>et al.</a:t>
            </a:r>
            <a:r>
              <a:rPr lang="en-GB" sz="3400" dirty="0"/>
              <a:t> 1986), to tall grass savannas (Taylor and van </a:t>
            </a:r>
            <a:r>
              <a:rPr lang="en-GB" sz="3400" dirty="0" err="1"/>
              <a:t>Perlo</a:t>
            </a:r>
            <a:r>
              <a:rPr lang="en-GB" sz="3400" dirty="0"/>
              <a:t> 1998) and dry grassland in lightly wooded country (del </a:t>
            </a:r>
            <a:r>
              <a:rPr lang="en-GB" sz="3400" dirty="0" err="1"/>
              <a:t>Hoyo</a:t>
            </a:r>
            <a:r>
              <a:rPr lang="en-GB" sz="3400" dirty="0"/>
              <a:t> </a:t>
            </a:r>
            <a:r>
              <a:rPr lang="en-GB" sz="3400" i="1" dirty="0"/>
              <a:t>et al.</a:t>
            </a:r>
            <a:r>
              <a:rPr lang="en-GB" sz="3400" dirty="0"/>
              <a:t> 1996, Taylor and van </a:t>
            </a:r>
            <a:r>
              <a:rPr lang="en-GB" sz="3400" dirty="0" err="1"/>
              <a:t>Perlo</a:t>
            </a:r>
            <a:r>
              <a:rPr lang="en-GB" sz="3400" dirty="0"/>
              <a:t> 1998). The species also frequents grassy areas in forest clearings and occurs around exotic plantations (Taylor and van </a:t>
            </a:r>
            <a:r>
              <a:rPr lang="en-GB" sz="3400" dirty="0" err="1"/>
              <a:t>Perlo</a:t>
            </a:r>
            <a:r>
              <a:rPr lang="en-GB" sz="3400" dirty="0"/>
              <a:t> 1998), in maize, rice and cotton fields (Urban </a:t>
            </a:r>
            <a:r>
              <a:rPr lang="en-GB" sz="3400" i="1" dirty="0"/>
              <a:t>et al.</a:t>
            </a:r>
            <a:r>
              <a:rPr lang="en-GB" sz="3400" dirty="0"/>
              <a:t> 1986, del </a:t>
            </a:r>
            <a:r>
              <a:rPr lang="en-GB" sz="3400" dirty="0" err="1"/>
              <a:t>Hoyo</a:t>
            </a:r>
            <a:r>
              <a:rPr lang="en-GB" sz="3400" dirty="0"/>
              <a:t> </a:t>
            </a:r>
            <a:r>
              <a:rPr lang="en-GB" sz="3400" i="1" dirty="0"/>
              <a:t>et al.</a:t>
            </a:r>
            <a:r>
              <a:rPr lang="en-GB" sz="3400" dirty="0"/>
              <a:t> 1996, Taylor and van </a:t>
            </a:r>
            <a:r>
              <a:rPr lang="en-GB" sz="3400" dirty="0" err="1"/>
              <a:t>Perlo</a:t>
            </a:r>
            <a:r>
              <a:rPr lang="en-GB" sz="3400" dirty="0"/>
              <a:t> 1998), in neglected cultivation (del </a:t>
            </a:r>
            <a:r>
              <a:rPr lang="en-GB" sz="3400" dirty="0" err="1"/>
              <a:t>Hoyo</a:t>
            </a:r>
            <a:r>
              <a:rPr lang="en-GB" sz="3400" dirty="0"/>
              <a:t> </a:t>
            </a:r>
            <a:r>
              <a:rPr lang="en-GB" sz="3400" i="1" dirty="0"/>
              <a:t>et al.</a:t>
            </a:r>
            <a:r>
              <a:rPr lang="en-GB" sz="3400" dirty="0"/>
              <a:t> 1996, Taylor and van </a:t>
            </a:r>
            <a:r>
              <a:rPr lang="en-GB" sz="3400" dirty="0" err="1"/>
              <a:t>Perlo</a:t>
            </a:r>
            <a:r>
              <a:rPr lang="en-GB" sz="3400" dirty="0"/>
              <a:t> 1998), and in moist sugar cane plantations adjacent to marshy areas (del </a:t>
            </a:r>
            <a:r>
              <a:rPr lang="en-GB" sz="3400" dirty="0" err="1"/>
              <a:t>Hoyo</a:t>
            </a:r>
            <a:r>
              <a:rPr lang="en-GB" sz="3400" dirty="0"/>
              <a:t> </a:t>
            </a:r>
            <a:r>
              <a:rPr lang="en-GB" sz="3400" i="1" dirty="0"/>
              <a:t>et al.</a:t>
            </a:r>
            <a:r>
              <a:rPr lang="en-GB" sz="3400" dirty="0"/>
              <a:t> 1996, Taylor and van </a:t>
            </a:r>
            <a:r>
              <a:rPr lang="en-GB" sz="3400" dirty="0" err="1"/>
              <a:t>Perlo</a:t>
            </a:r>
            <a:r>
              <a:rPr lang="en-GB" sz="3400" dirty="0"/>
              <a:t> 1998). Its grassland habitat is frequently burnt in the dry season, forcing emigration (Urban </a:t>
            </a:r>
            <a:r>
              <a:rPr lang="en-GB" sz="3400" i="1" dirty="0"/>
              <a:t>et al.</a:t>
            </a:r>
            <a:r>
              <a:rPr lang="en-GB" sz="3400" dirty="0"/>
              <a:t> 1986, del </a:t>
            </a:r>
            <a:r>
              <a:rPr lang="en-GB" sz="3400" dirty="0" err="1"/>
              <a:t>Hoyo</a:t>
            </a:r>
            <a:r>
              <a:rPr lang="en-GB" sz="3400" dirty="0"/>
              <a:t> </a:t>
            </a:r>
            <a:r>
              <a:rPr lang="en-GB" sz="3400" i="1" dirty="0"/>
              <a:t>et al.</a:t>
            </a:r>
            <a:r>
              <a:rPr lang="en-GB" sz="3400" dirty="0"/>
              <a:t> 1996, Taylor and van </a:t>
            </a:r>
            <a:r>
              <a:rPr lang="en-GB" sz="3400" dirty="0" err="1"/>
              <a:t>Perlo</a:t>
            </a:r>
            <a:r>
              <a:rPr lang="en-GB" sz="3400" dirty="0"/>
              <a:t> 1998). </a:t>
            </a:r>
            <a:r>
              <a:rPr lang="en-GB" sz="3400" b="1" dirty="0"/>
              <a:t>Diet</a:t>
            </a:r>
            <a:r>
              <a:rPr lang="en-GB" sz="3400" dirty="0"/>
              <a:t> Its diet consists of earthworms, molluscs, insects and their larvae (especially termites, ants, beetles and grasshoppers), small frogs (del </a:t>
            </a:r>
            <a:r>
              <a:rPr lang="en-GB" sz="3400" dirty="0" err="1"/>
              <a:t>Hoyo</a:t>
            </a:r>
            <a:r>
              <a:rPr lang="en-GB" sz="3400" dirty="0"/>
              <a:t> </a:t>
            </a:r>
            <a:r>
              <a:rPr lang="en-GB" sz="3400" i="1" dirty="0"/>
              <a:t>et al.</a:t>
            </a:r>
            <a:r>
              <a:rPr lang="en-GB" sz="3400" dirty="0"/>
              <a:t> 1996, Taylor and van </a:t>
            </a:r>
            <a:r>
              <a:rPr lang="en-GB" sz="3400" dirty="0" err="1"/>
              <a:t>Perlo</a:t>
            </a:r>
            <a:r>
              <a:rPr lang="en-GB" sz="3400" dirty="0"/>
              <a:t> 1998), small fish (Taylor and van </a:t>
            </a:r>
            <a:r>
              <a:rPr lang="en-GB" sz="3400" dirty="0" err="1"/>
              <a:t>Perlo</a:t>
            </a:r>
            <a:r>
              <a:rPr lang="en-GB" sz="3400" dirty="0"/>
              <a:t> 1998), grass seeds (del </a:t>
            </a:r>
            <a:r>
              <a:rPr lang="en-GB" sz="3400" dirty="0" err="1"/>
              <a:t>Hoyo</a:t>
            </a:r>
            <a:r>
              <a:rPr lang="en-GB" sz="3400" dirty="0"/>
              <a:t> </a:t>
            </a:r>
            <a:r>
              <a:rPr lang="en-GB" sz="3400" i="1" dirty="0"/>
              <a:t>et al.</a:t>
            </a:r>
            <a:r>
              <a:rPr lang="en-GB" sz="3400" dirty="0"/>
              <a:t> 1996) and vegetable matter (e.g. grass blades, green shoots and other leaves) (del </a:t>
            </a:r>
            <a:r>
              <a:rPr lang="en-GB" sz="3400" dirty="0" err="1"/>
              <a:t>Hoyo</a:t>
            </a:r>
            <a:r>
              <a:rPr lang="en-GB" sz="3400" dirty="0"/>
              <a:t> </a:t>
            </a:r>
            <a:r>
              <a:rPr lang="en-GB" sz="3400" i="1" dirty="0"/>
              <a:t>et al.</a:t>
            </a:r>
            <a:r>
              <a:rPr lang="en-GB" sz="3400" dirty="0"/>
              <a:t> 1996, Taylor and van </a:t>
            </a:r>
            <a:r>
              <a:rPr lang="en-GB" sz="3400" dirty="0" err="1"/>
              <a:t>Perlo</a:t>
            </a:r>
            <a:r>
              <a:rPr lang="en-GB" sz="3400" dirty="0"/>
              <a:t> 1998). </a:t>
            </a:r>
            <a:r>
              <a:rPr lang="en-GB" sz="3400" b="1" dirty="0"/>
              <a:t>Breeding site </a:t>
            </a:r>
            <a:r>
              <a:rPr lang="en-GB" sz="3400" dirty="0"/>
              <a:t>The nest is a shallow cup of grass blades that is usually positioned on the ground in a scrape or depression, often hidden under a tussock or small bush (Urban </a:t>
            </a:r>
            <a:r>
              <a:rPr lang="en-GB" sz="3400" i="1" dirty="0"/>
              <a:t>et al.</a:t>
            </a:r>
            <a:r>
              <a:rPr lang="en-GB" sz="3400" dirty="0"/>
              <a:t> 1986, del </a:t>
            </a:r>
            <a:r>
              <a:rPr lang="en-GB" sz="3400" dirty="0" err="1"/>
              <a:t>Hoyo</a:t>
            </a:r>
            <a:r>
              <a:rPr lang="en-GB" sz="3400" dirty="0"/>
              <a:t> </a:t>
            </a:r>
            <a:r>
              <a:rPr lang="en-GB" sz="3400" i="1" dirty="0"/>
              <a:t>et al.</a:t>
            </a:r>
            <a:r>
              <a:rPr lang="en-GB" sz="3400" dirty="0"/>
              <a:t> 1996, Taylor and van </a:t>
            </a:r>
            <a:r>
              <a:rPr lang="en-GB" sz="3400" dirty="0" err="1"/>
              <a:t>Perlo</a:t>
            </a:r>
            <a:r>
              <a:rPr lang="en-GB" sz="3400" dirty="0"/>
              <a:t> 1998), occasionally also 2-15 cm above dry ground, or floating or standing in water in dense grass or other vegetation (Urban </a:t>
            </a:r>
            <a:r>
              <a:rPr lang="en-GB" sz="3400" i="1" dirty="0"/>
              <a:t>et al.</a:t>
            </a:r>
            <a:r>
              <a:rPr lang="en-GB" sz="3400" dirty="0"/>
              <a:t> 1986, del </a:t>
            </a:r>
            <a:r>
              <a:rPr lang="en-GB" sz="3400" dirty="0" err="1"/>
              <a:t>Hoyo</a:t>
            </a:r>
            <a:r>
              <a:rPr lang="en-GB" sz="3400" dirty="0"/>
              <a:t> </a:t>
            </a:r>
            <a:r>
              <a:rPr lang="en-GB" sz="3400" i="1" dirty="0"/>
              <a:t>et al.</a:t>
            </a:r>
            <a:r>
              <a:rPr lang="en-GB" sz="3400" dirty="0"/>
              <a:t> 1996, Taylor and van </a:t>
            </a:r>
            <a:r>
              <a:rPr lang="en-GB" sz="3400" dirty="0" err="1"/>
              <a:t>Perlo</a:t>
            </a:r>
            <a:r>
              <a:rPr lang="en-GB" sz="3400" dirty="0"/>
              <a:t> 1998).</a:t>
            </a:r>
            <a:br>
              <a:rPr lang="en-GB" sz="3400" dirty="0"/>
            </a:br>
            <a:r>
              <a:rPr lang="en-GB" sz="3400" dirty="0"/>
              <a:t/>
            </a:r>
            <a:br>
              <a:rPr lang="en-GB" sz="3400" dirty="0"/>
            </a:br>
            <a:r>
              <a:rPr lang="en-GB" sz="3400" b="1" dirty="0"/>
              <a:t>Threats</a:t>
            </a:r>
            <a:r>
              <a:rPr lang="en-GB" sz="3400" dirty="0"/>
              <a:t/>
            </a:r>
            <a:br>
              <a:rPr lang="en-GB" sz="3400" dirty="0"/>
            </a:br>
            <a:r>
              <a:rPr lang="en-GB" sz="3400" dirty="0"/>
              <a:t>The loss of wetland and grassland habitats due to overgrazing, cultivation (del </a:t>
            </a:r>
            <a:r>
              <a:rPr lang="en-GB" sz="3400" dirty="0" err="1"/>
              <a:t>Hoyo</a:t>
            </a:r>
            <a:r>
              <a:rPr lang="en-GB" sz="3400" dirty="0"/>
              <a:t> </a:t>
            </a:r>
            <a:r>
              <a:rPr lang="en-GB" sz="3400" i="1" dirty="0"/>
              <a:t>et al.</a:t>
            </a:r>
            <a:r>
              <a:rPr lang="en-GB" sz="3400" dirty="0"/>
              <a:t> 1996) (e.g. sugarcane plantations) (Taylor and van </a:t>
            </a:r>
            <a:r>
              <a:rPr lang="en-GB" sz="3400" dirty="0" err="1"/>
              <a:t>Perlo</a:t>
            </a:r>
            <a:r>
              <a:rPr lang="en-GB" sz="3400" dirty="0"/>
              <a:t> 1998) and human settlement is a threat to this species (Taylor and van </a:t>
            </a:r>
            <a:r>
              <a:rPr lang="en-GB" sz="3400" dirty="0" err="1"/>
              <a:t>Perlo</a:t>
            </a:r>
            <a:r>
              <a:rPr lang="en-GB" sz="3400" dirty="0"/>
              <a:t> 1998). </a:t>
            </a:r>
            <a:r>
              <a:rPr lang="en-GB" sz="3400" b="1" dirty="0"/>
              <a:t>Utilisation</a:t>
            </a:r>
            <a:r>
              <a:rPr lang="en-GB" sz="3400" dirty="0"/>
              <a:t> The species is killed for food in some regions (del </a:t>
            </a:r>
            <a:r>
              <a:rPr lang="en-GB" sz="3400" dirty="0" err="1"/>
              <a:t>Hoyo</a:t>
            </a:r>
            <a:r>
              <a:rPr lang="en-GB" sz="3400" dirty="0"/>
              <a:t> </a:t>
            </a:r>
            <a:r>
              <a:rPr lang="en-GB" sz="3400" i="1" dirty="0"/>
              <a:t>et al.</a:t>
            </a:r>
            <a:r>
              <a:rPr lang="en-GB" sz="3400" dirty="0"/>
              <a:t> 1996, Taylor and van </a:t>
            </a:r>
            <a:r>
              <a:rPr lang="en-GB" sz="3400" dirty="0" err="1"/>
              <a:t>Perlo</a:t>
            </a:r>
            <a:r>
              <a:rPr lang="en-GB" sz="3400" dirty="0"/>
              <a:t> 1998).</a:t>
            </a:r>
            <a:br>
              <a:rPr lang="en-GB" sz="34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75656" y="27463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Handout Part 2</a:t>
            </a:r>
            <a:br>
              <a:rPr lang="en-GB" dirty="0" smtClean="0"/>
            </a:br>
            <a:r>
              <a:rPr lang="en-GB" sz="2900" dirty="0" smtClean="0"/>
              <a:t>African Crake information</a:t>
            </a:r>
            <a:endParaRPr lang="en-GB" sz="2900" dirty="0"/>
          </a:p>
        </p:txBody>
      </p:sp>
    </p:spTree>
    <p:extLst>
      <p:ext uri="{BB962C8B-B14F-4D97-AF65-F5344CB8AC3E}">
        <p14:creationId xmlns:p14="http://schemas.microsoft.com/office/powerpoint/2010/main" val="4412462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2111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Handout Part 3</a:t>
            </a:r>
            <a:br>
              <a:rPr lang="en-GB" dirty="0" smtClean="0"/>
            </a:br>
            <a:r>
              <a:rPr lang="en-GB" dirty="0" smtClean="0"/>
              <a:t>African Crake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99176" cy="4525963"/>
          </a:xfrm>
        </p:spPr>
        <p:txBody>
          <a:bodyPr>
            <a:normAutofit fontScale="25000" lnSpcReduction="20000"/>
          </a:bodyPr>
          <a:lstStyle/>
          <a:p>
            <a:r>
              <a:rPr lang="en-GB" sz="6400" b="1" dirty="0"/>
              <a:t>References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/>
              <a:t>del </a:t>
            </a:r>
            <a:r>
              <a:rPr lang="en-GB" sz="4400" dirty="0" err="1"/>
              <a:t>Hoyo</a:t>
            </a:r>
            <a:r>
              <a:rPr lang="en-GB" sz="4400" dirty="0"/>
              <a:t>, J.; Elliott, A.; </a:t>
            </a:r>
            <a:r>
              <a:rPr lang="en-GB" sz="4400" dirty="0" err="1"/>
              <a:t>Sargatal</a:t>
            </a:r>
            <a:r>
              <a:rPr lang="en-GB" sz="4400" dirty="0"/>
              <a:t>, J. 1996. </a:t>
            </a:r>
            <a:r>
              <a:rPr lang="en-GB" sz="4400" i="1" dirty="0"/>
              <a:t>Handbook of the Birds of the World, vol. 3: Hoatzin to Auks</a:t>
            </a:r>
            <a:r>
              <a:rPr lang="en-GB" sz="4400" dirty="0"/>
              <a:t>. Lynx </a:t>
            </a:r>
            <a:r>
              <a:rPr lang="en-GB" sz="4400" dirty="0" err="1"/>
              <a:t>Edicions</a:t>
            </a:r>
            <a:r>
              <a:rPr lang="en-GB" sz="4400" dirty="0"/>
              <a:t>, Barcelona, Spain.</a:t>
            </a:r>
          </a:p>
          <a:p>
            <a:r>
              <a:rPr lang="en-GB" sz="4400" dirty="0"/>
              <a:t>Delany, S.; Scott, D. 2006. </a:t>
            </a:r>
            <a:r>
              <a:rPr lang="en-GB" sz="4400" i="1" dirty="0" err="1"/>
              <a:t>Waterbird</a:t>
            </a:r>
            <a:r>
              <a:rPr lang="en-GB" sz="4400" i="1" dirty="0"/>
              <a:t> population estimates</a:t>
            </a:r>
            <a:r>
              <a:rPr lang="en-GB" sz="4400" dirty="0"/>
              <a:t>. Wetlands International, </a:t>
            </a:r>
            <a:r>
              <a:rPr lang="en-GB" sz="4400" dirty="0" err="1"/>
              <a:t>Wageningen</a:t>
            </a:r>
            <a:r>
              <a:rPr lang="en-GB" sz="4400" dirty="0"/>
              <a:t>, The Netherlands.</a:t>
            </a:r>
          </a:p>
          <a:p>
            <a:r>
              <a:rPr lang="en-GB" sz="4400" dirty="0"/>
              <a:t>Taylor, B. 1998. </a:t>
            </a:r>
            <a:r>
              <a:rPr lang="en-GB" sz="4400" i="1" dirty="0"/>
              <a:t>Rails: a guide to the rails, crakes, gallinules and coots of the world</a:t>
            </a:r>
            <a:r>
              <a:rPr lang="en-GB" sz="4400" dirty="0"/>
              <a:t>. Pica Press, </a:t>
            </a:r>
            <a:r>
              <a:rPr lang="en-GB" sz="4400" dirty="0" err="1"/>
              <a:t>Robertsbridge</a:t>
            </a:r>
            <a:r>
              <a:rPr lang="en-GB" sz="4400" dirty="0"/>
              <a:t>, UK.</a:t>
            </a:r>
          </a:p>
          <a:p>
            <a:r>
              <a:rPr lang="en-GB" sz="4400" dirty="0"/>
              <a:t>Urban, E. K.; Fry, C. H.; Keith, S. 1986. </a:t>
            </a:r>
            <a:r>
              <a:rPr lang="en-GB" sz="4400" i="1" dirty="0"/>
              <a:t>The birds of Africa vol. II</a:t>
            </a:r>
            <a:r>
              <a:rPr lang="en-GB" sz="4400" dirty="0"/>
              <a:t>. Academic Press, London.</a:t>
            </a:r>
          </a:p>
          <a:p>
            <a:r>
              <a:rPr lang="en-GB" sz="4400" b="1" dirty="0"/>
              <a:t>Further web sources of information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>
                <a:hlinkClick r:id="rId2"/>
              </a:rPr>
              <a:t>Explore HBW Alive for further information on this species</a:t>
            </a:r>
            <a:endParaRPr lang="en-GB" sz="4400" dirty="0"/>
          </a:p>
          <a:p>
            <a:r>
              <a:rPr lang="en-GB" sz="4400" dirty="0">
                <a:hlinkClick r:id="rId3"/>
              </a:rPr>
              <a:t>Search for photos and videos, and hear sounds of this species from the Internet Bird Collection</a:t>
            </a:r>
            <a:endParaRPr lang="en-GB" sz="4400" dirty="0"/>
          </a:p>
          <a:p>
            <a:r>
              <a:rPr lang="en-GB" sz="4400" b="1" dirty="0"/>
              <a:t>Text account compilers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err="1"/>
              <a:t>Malpas</a:t>
            </a:r>
            <a:r>
              <a:rPr lang="en-GB" sz="4400" dirty="0"/>
              <a:t>, L., </a:t>
            </a:r>
            <a:r>
              <a:rPr lang="en-GB" sz="4400" dirty="0" err="1"/>
              <a:t>Ekstrom</a:t>
            </a:r>
            <a:r>
              <a:rPr lang="en-GB" sz="4400" dirty="0"/>
              <a:t>, J., </a:t>
            </a:r>
            <a:r>
              <a:rPr lang="en-GB" sz="4400" dirty="0" err="1"/>
              <a:t>Butchart</a:t>
            </a:r>
            <a:r>
              <a:rPr lang="en-GB" sz="4400" dirty="0"/>
              <a:t>, S.</a:t>
            </a:r>
          </a:p>
          <a:p>
            <a:r>
              <a:rPr lang="en-GB" sz="4400" b="1" dirty="0"/>
              <a:t>IUCN Red List evaluators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err="1"/>
              <a:t>Butchart</a:t>
            </a:r>
            <a:r>
              <a:rPr lang="en-GB" sz="4400" dirty="0"/>
              <a:t>, S., </a:t>
            </a:r>
            <a:r>
              <a:rPr lang="en-GB" sz="4400" dirty="0" err="1"/>
              <a:t>Symes</a:t>
            </a:r>
            <a:r>
              <a:rPr lang="en-GB" sz="4400" dirty="0"/>
              <a:t>, A.</a:t>
            </a:r>
          </a:p>
          <a:p>
            <a:r>
              <a:rPr lang="en-GB" sz="4400" b="1" dirty="0"/>
              <a:t>Recommended citation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err="1"/>
              <a:t>BirdLife</a:t>
            </a:r>
            <a:r>
              <a:rPr lang="en-GB" sz="4400" dirty="0"/>
              <a:t> International (2016) Species factsheet: </a:t>
            </a:r>
            <a:r>
              <a:rPr lang="en-GB" sz="4400" i="1" dirty="0"/>
              <a:t>Crex </a:t>
            </a:r>
            <a:r>
              <a:rPr lang="en-GB" sz="4400" i="1" dirty="0" err="1"/>
              <a:t>egregia</a:t>
            </a:r>
            <a:r>
              <a:rPr lang="en-GB" sz="4400" dirty="0"/>
              <a:t>. Downloaded from </a:t>
            </a:r>
            <a:r>
              <a:rPr lang="en-GB" sz="4400" dirty="0">
                <a:hlinkClick r:id="rId4"/>
              </a:rPr>
              <a:t>http://www.birdlife.org</a:t>
            </a:r>
            <a:r>
              <a:rPr lang="en-GB" sz="4400" dirty="0"/>
              <a:t> on 19/01/2016. Recommended citation for factsheets for more than one species: </a:t>
            </a:r>
            <a:r>
              <a:rPr lang="en-GB" sz="4400" dirty="0" err="1"/>
              <a:t>BirdLife</a:t>
            </a:r>
            <a:r>
              <a:rPr lang="en-GB" sz="4400" dirty="0"/>
              <a:t> International (2016) IUCN Red List for birds. Downloaded from </a:t>
            </a:r>
            <a:r>
              <a:rPr lang="en-GB" sz="4400" dirty="0">
                <a:hlinkClick r:id="rId4"/>
              </a:rPr>
              <a:t>http://www.birdlife.org</a:t>
            </a:r>
            <a:r>
              <a:rPr lang="en-GB" sz="4400" dirty="0"/>
              <a:t> on 19/01/2016.</a:t>
            </a:r>
          </a:p>
          <a:p>
            <a:r>
              <a:rPr lang="en-GB" sz="4400" dirty="0"/>
              <a:t>This information is based upon, and updates, the information published in </a:t>
            </a:r>
            <a:r>
              <a:rPr lang="en-GB" sz="4400" dirty="0" err="1"/>
              <a:t>BirdLife</a:t>
            </a:r>
            <a:r>
              <a:rPr lang="en-GB" sz="4400" dirty="0"/>
              <a:t> International (2000) Threatened birds of the world. Barcelona and Cambridge, UK: </a:t>
            </a:r>
            <a:r>
              <a:rPr lang="en-GB" sz="4400" dirty="0">
                <a:hlinkClick r:id="rId5"/>
              </a:rPr>
              <a:t>Lynx </a:t>
            </a:r>
            <a:r>
              <a:rPr lang="en-GB" sz="4400" dirty="0" err="1">
                <a:hlinkClick r:id="rId5"/>
              </a:rPr>
              <a:t>Edicions</a:t>
            </a:r>
            <a:r>
              <a:rPr lang="en-GB" sz="4400" dirty="0"/>
              <a:t> and </a:t>
            </a:r>
            <a:r>
              <a:rPr lang="en-GB" sz="4400" dirty="0" err="1"/>
              <a:t>BirdLife</a:t>
            </a:r>
            <a:r>
              <a:rPr lang="en-GB" sz="4400" dirty="0"/>
              <a:t> International, </a:t>
            </a:r>
            <a:r>
              <a:rPr lang="en-GB" sz="4400" dirty="0" err="1"/>
              <a:t>BirdLife</a:t>
            </a:r>
            <a:r>
              <a:rPr lang="en-GB" sz="4400" dirty="0"/>
              <a:t> International (2004) Threatened birds of the world 2004 CD-ROM and </a:t>
            </a:r>
            <a:r>
              <a:rPr lang="en-GB" sz="4400" dirty="0" err="1"/>
              <a:t>BirdLife</a:t>
            </a:r>
            <a:r>
              <a:rPr lang="en-GB" sz="4400" dirty="0"/>
              <a:t> International (2008) Threatened birds of the world 2008 CD-ROM. These sources provide the information for species accounts for the birds on the IUCN Red List.</a:t>
            </a:r>
          </a:p>
          <a:p>
            <a:r>
              <a:rPr lang="en-GB" sz="4400" dirty="0"/>
              <a:t>To provide new information to update this factsheet or to correct any errors, please email </a:t>
            </a:r>
            <a:r>
              <a:rPr lang="en-GB" sz="4400" dirty="0" err="1">
                <a:hlinkClick r:id="rId6"/>
              </a:rPr>
              <a:t>BirdLife</a:t>
            </a:r>
            <a:endParaRPr lang="en-GB" sz="4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501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Reliable sources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Information should be verifiable</a:t>
            </a:r>
          </a:p>
          <a:p>
            <a:pPr lvl="1"/>
            <a:r>
              <a:rPr lang="en-GB" dirty="0" smtClean="0"/>
              <a:t>Sources should be published</a:t>
            </a:r>
          </a:p>
          <a:p>
            <a:r>
              <a:rPr lang="en-GB" dirty="0" smtClean="0"/>
              <a:t>Reliable sources</a:t>
            </a:r>
          </a:p>
          <a:p>
            <a:pPr lvl="1"/>
            <a:r>
              <a:rPr lang="en-GB" dirty="0" smtClean="0"/>
              <a:t>Third party sources with a reputation for fact checking</a:t>
            </a:r>
          </a:p>
          <a:p>
            <a:pPr lvl="1"/>
            <a:r>
              <a:rPr lang="en-GB" dirty="0" smtClean="0"/>
              <a:t>Books published by academic presses</a:t>
            </a:r>
          </a:p>
          <a:p>
            <a:pPr lvl="1"/>
            <a:r>
              <a:rPr lang="en-GB" dirty="0" smtClean="0"/>
              <a:t>Peer-reviewed academic journals</a:t>
            </a:r>
          </a:p>
          <a:p>
            <a:pPr lvl="1"/>
            <a:r>
              <a:rPr lang="en-GB" dirty="0" smtClean="0"/>
              <a:t>International newspapers</a:t>
            </a:r>
          </a:p>
          <a:p>
            <a:r>
              <a:rPr lang="en-GB" dirty="0" smtClean="0"/>
              <a:t>Sources should represent significant viewpoints</a:t>
            </a:r>
          </a:p>
          <a:p>
            <a:pPr lvl="1"/>
            <a:r>
              <a:rPr lang="en-GB" dirty="0" smtClean="0"/>
              <a:t>Not one-off studies or fringe work</a:t>
            </a:r>
          </a:p>
          <a:p>
            <a:r>
              <a:rPr lang="en-GB" dirty="0" smtClean="0"/>
              <a:t>Try to find the best and most reliable sources available</a:t>
            </a:r>
            <a:endParaRPr lang="en-GB" dirty="0"/>
          </a:p>
        </p:txBody>
      </p:sp>
      <p:pic>
        <p:nvPicPr>
          <p:cNvPr id="7170" name="Picture 2" descr="C:\Users\candy\AppData\Local\Microsoft\Windows\INetCache\IE\KJVIVBOV\Fotolia_15923998_XS-300x23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96" y="188640"/>
            <a:ext cx="258490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0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next slide will give you a checklist of the things you need to take with you to the training session</a:t>
            </a:r>
          </a:p>
          <a:p>
            <a:r>
              <a:rPr lang="en-GB" dirty="0" smtClean="0"/>
              <a:t>Liaise with Wikimedia UK HQ to confirm </a:t>
            </a:r>
          </a:p>
          <a:p>
            <a:pPr lvl="1"/>
            <a:r>
              <a:rPr lang="en-GB" dirty="0"/>
              <a:t>W</a:t>
            </a:r>
            <a:r>
              <a:rPr lang="en-GB" dirty="0" smtClean="0"/>
              <a:t>ho is supplying what items</a:t>
            </a:r>
          </a:p>
          <a:p>
            <a:pPr lvl="1"/>
            <a:r>
              <a:rPr lang="en-GB" dirty="0" smtClean="0"/>
              <a:t>Who is printing the handouts</a:t>
            </a:r>
          </a:p>
          <a:p>
            <a:r>
              <a:rPr lang="en-GB" dirty="0" smtClean="0"/>
              <a:t>Some things will be supplied by the venue</a:t>
            </a:r>
          </a:p>
          <a:p>
            <a:pPr lvl="1"/>
            <a:r>
              <a:rPr lang="en-GB" dirty="0" smtClean="0"/>
              <a:t>Data Projector</a:t>
            </a:r>
          </a:p>
          <a:p>
            <a:pPr lvl="1"/>
            <a:r>
              <a:rPr lang="en-GB" dirty="0" smtClean="0"/>
              <a:t>Flip Chart</a:t>
            </a:r>
          </a:p>
          <a:p>
            <a:r>
              <a:rPr lang="en-GB" dirty="0" smtClean="0"/>
              <a:t>However we suggest speaking to the venue to confirm what they are supplying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75656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FF0000"/>
                </a:solidFill>
              </a:rPr>
              <a:t>Hidden slide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/>
              <a:t>Hints for trainers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39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896" y="764704"/>
            <a:ext cx="172255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Source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1883221" y="1700808"/>
            <a:ext cx="1320627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Web page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5502211" y="1700808"/>
            <a:ext cx="1750546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Printed Publication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1560866" y="2273836"/>
            <a:ext cx="188753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Do you have the </a:t>
            </a:r>
          </a:p>
          <a:p>
            <a:pPr algn="ctr"/>
            <a:r>
              <a:rPr lang="en-GB" sz="1400" dirty="0" smtClean="0"/>
              <a:t>full URL?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5374655" y="2273836"/>
            <a:ext cx="200565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Do you have the ISBN?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1466725" y="3055653"/>
            <a:ext cx="746442" cy="384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Yes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7802032" y="4701314"/>
            <a:ext cx="746442" cy="3840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No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5452297" y="3058711"/>
            <a:ext cx="746442" cy="384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Yes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6687816" y="3058711"/>
            <a:ext cx="746442" cy="3840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No</a:t>
            </a:r>
            <a:endParaRPr lang="en-GB" sz="1400" dirty="0"/>
          </a:p>
        </p:txBody>
      </p:sp>
      <p:sp>
        <p:nvSpPr>
          <p:cNvPr id="13" name="Rectangle 12"/>
          <p:cNvSpPr/>
          <p:nvPr/>
        </p:nvSpPr>
        <p:spPr>
          <a:xfrm>
            <a:off x="6463996" y="3765037"/>
            <a:ext cx="2124489" cy="60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Do you have the publisher’s details?</a:t>
            </a:r>
            <a:endParaRPr lang="en-GB" sz="1400" dirty="0"/>
          </a:p>
        </p:txBody>
      </p:sp>
      <p:sp>
        <p:nvSpPr>
          <p:cNvPr id="15" name="Rectangle 14"/>
          <p:cNvSpPr/>
          <p:nvPr/>
        </p:nvSpPr>
        <p:spPr>
          <a:xfrm>
            <a:off x="6479526" y="4725317"/>
            <a:ext cx="746442" cy="384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Yes</a:t>
            </a:r>
            <a:endParaRPr lang="en-GB" sz="1400" dirty="0"/>
          </a:p>
        </p:txBody>
      </p:sp>
      <p:sp>
        <p:nvSpPr>
          <p:cNvPr id="16" name="Rectangle 15"/>
          <p:cNvSpPr/>
          <p:nvPr/>
        </p:nvSpPr>
        <p:spPr>
          <a:xfrm>
            <a:off x="2739803" y="3026573"/>
            <a:ext cx="746442" cy="3840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No</a:t>
            </a:r>
            <a:endParaRPr lang="en-GB" sz="1400" dirty="0"/>
          </a:p>
        </p:txBody>
      </p:sp>
      <p:sp>
        <p:nvSpPr>
          <p:cNvPr id="17" name="Rectangle 16"/>
          <p:cNvSpPr/>
          <p:nvPr/>
        </p:nvSpPr>
        <p:spPr>
          <a:xfrm>
            <a:off x="1187624" y="4041067"/>
            <a:ext cx="1266966" cy="12057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Enter the information with appropriate coding</a:t>
            </a:r>
            <a:endParaRPr lang="en-GB" sz="1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699792" y="3765037"/>
            <a:ext cx="816789" cy="777299"/>
            <a:chOff x="2213352" y="4161589"/>
            <a:chExt cx="1266966" cy="1205711"/>
          </a:xfrm>
        </p:grpSpPr>
        <p:sp>
          <p:nvSpPr>
            <p:cNvPr id="20" name="Rectangle 19"/>
            <p:cNvSpPr/>
            <p:nvPr/>
          </p:nvSpPr>
          <p:spPr>
            <a:xfrm>
              <a:off x="2213352" y="4161589"/>
              <a:ext cx="1266966" cy="12057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pic>
          <p:nvPicPr>
            <p:cNvPr id="1026" name="Picture 2" descr="http://www.stickergenius.com/wp-content/uploads/2013/02/stop_sign_shee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103" y="4236712"/>
              <a:ext cx="1055464" cy="105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7771696" y="5425084"/>
            <a:ext cx="816789" cy="777299"/>
            <a:chOff x="2213352" y="4161589"/>
            <a:chExt cx="1266966" cy="1205711"/>
          </a:xfrm>
        </p:grpSpPr>
        <p:sp>
          <p:nvSpPr>
            <p:cNvPr id="25" name="Rectangle 24"/>
            <p:cNvSpPr/>
            <p:nvPr/>
          </p:nvSpPr>
          <p:spPr>
            <a:xfrm>
              <a:off x="2213352" y="4161589"/>
              <a:ext cx="1266966" cy="12057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pic>
          <p:nvPicPr>
            <p:cNvPr id="26" name="Picture 2" descr="http://www.stickergenius.com/wp-content/uploads/2013/02/stop_sign_shee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103" y="4236712"/>
              <a:ext cx="1055464" cy="105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7" name="Elbow Connector 26"/>
          <p:cNvCxnSpPr>
            <a:stCxn id="4" idx="2"/>
            <a:endCxn id="6" idx="0"/>
          </p:cNvCxnSpPr>
          <p:nvPr/>
        </p:nvCxnSpPr>
        <p:spPr>
          <a:xfrm rot="16200000" flipH="1">
            <a:off x="5185301" y="508625"/>
            <a:ext cx="504056" cy="1880309"/>
          </a:xfrm>
          <a:prstGeom prst="bentConnector3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4" idx="2"/>
            <a:endCxn id="5" idx="0"/>
          </p:cNvCxnSpPr>
          <p:nvPr/>
        </p:nvCxnSpPr>
        <p:spPr>
          <a:xfrm rot="5400000">
            <a:off x="3268327" y="471960"/>
            <a:ext cx="504056" cy="1953640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>
            <a:stCxn id="5" idx="2"/>
          </p:cNvCxnSpPr>
          <p:nvPr/>
        </p:nvCxnSpPr>
        <p:spPr>
          <a:xfrm>
            <a:off x="2543535" y="1988840"/>
            <a:ext cx="0" cy="2849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/>
          <p:cNvCxnSpPr>
            <a:stCxn id="6" idx="2"/>
            <a:endCxn id="8" idx="0"/>
          </p:cNvCxnSpPr>
          <p:nvPr/>
        </p:nvCxnSpPr>
        <p:spPr>
          <a:xfrm>
            <a:off x="6377484" y="1988840"/>
            <a:ext cx="0" cy="2849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803846" y="3765560"/>
            <a:ext cx="1266966" cy="12057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Enter the information with appropriate coding</a:t>
            </a:r>
            <a:endParaRPr lang="en-GB" sz="1400" dirty="0"/>
          </a:p>
        </p:txBody>
      </p:sp>
      <p:sp>
        <p:nvSpPr>
          <p:cNvPr id="29" name="Rectangle 28"/>
          <p:cNvSpPr/>
          <p:nvPr/>
        </p:nvSpPr>
        <p:spPr>
          <a:xfrm>
            <a:off x="6228184" y="5391641"/>
            <a:ext cx="1266966" cy="12057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Enter the information with appropriate coding</a:t>
            </a:r>
            <a:endParaRPr lang="en-GB" sz="14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849831" y="2743612"/>
            <a:ext cx="0" cy="3124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089496" y="2743612"/>
            <a:ext cx="0" cy="2849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43608" y="116632"/>
            <a:ext cx="713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Referencing your article</a:t>
            </a:r>
            <a:endParaRPr lang="en-GB" sz="2800" b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870862" y="3453107"/>
            <a:ext cx="0" cy="5879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0" idx="0"/>
          </p:cNvCxnSpPr>
          <p:nvPr/>
        </p:nvCxnSpPr>
        <p:spPr>
          <a:xfrm flipH="1">
            <a:off x="3108187" y="3410616"/>
            <a:ext cx="4837" cy="3544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825518" y="2746258"/>
            <a:ext cx="0" cy="3124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066719" y="2777892"/>
            <a:ext cx="0" cy="3124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825518" y="3453107"/>
            <a:ext cx="0" cy="3124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061037" y="3466870"/>
            <a:ext cx="0" cy="3124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852747" y="4386109"/>
            <a:ext cx="0" cy="3124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175253" y="4388861"/>
            <a:ext cx="0" cy="3124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852747" y="5109360"/>
            <a:ext cx="0" cy="3124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180091" y="5079188"/>
            <a:ext cx="0" cy="3124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688997" y="4514115"/>
            <a:ext cx="842400" cy="33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679215" y="4509121"/>
            <a:ext cx="820562" cy="32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GB" sz="1400" b="1" dirty="0" smtClean="0">
                <a:solidFill>
                  <a:schemeClr val="bg1"/>
                </a:solidFill>
              </a:rPr>
              <a:t>Go back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758891" y="6194775"/>
            <a:ext cx="842400" cy="33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7769125" y="6202383"/>
            <a:ext cx="820562" cy="32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GB" sz="1400" b="1" dirty="0" smtClean="0">
                <a:solidFill>
                  <a:schemeClr val="bg1"/>
                </a:solidFill>
              </a:rPr>
              <a:t>Go back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Hidden slide</a:t>
            </a:r>
            <a:br>
              <a:rPr lang="en-GB" dirty="0" smtClean="0"/>
            </a:br>
            <a:r>
              <a:rPr lang="en-GB" dirty="0" smtClean="0"/>
              <a:t>Alternative version of flow chart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Some trainers told us they do not like using the STOP icon on the previous slide showing the flow chart</a:t>
            </a:r>
          </a:p>
          <a:p>
            <a:pPr lvl="1"/>
            <a:r>
              <a:rPr lang="en-GB" dirty="0" smtClean="0"/>
              <a:t>We have therefore included an alternative layout for you to use if you prefer</a:t>
            </a:r>
          </a:p>
          <a:p>
            <a:pPr lvl="1"/>
            <a:r>
              <a:rPr lang="en-GB" dirty="0" smtClean="0"/>
              <a:t>This alternative slide is currently hidden from display using the Hide Slide option in PowerPoint</a:t>
            </a:r>
          </a:p>
          <a:p>
            <a:r>
              <a:rPr lang="en-GB" dirty="0" smtClean="0"/>
              <a:t>If you want to use this second version of the slide, please right click on it on the side bar in Power Point</a:t>
            </a:r>
          </a:p>
          <a:p>
            <a:r>
              <a:rPr lang="en-GB" dirty="0" smtClean="0"/>
              <a:t>Then click on the Hide Slide function at the bottom of the drop down menu to unhide this slide </a:t>
            </a:r>
          </a:p>
          <a:p>
            <a:r>
              <a:rPr lang="en-GB" dirty="0" smtClean="0"/>
              <a:t>Now select the previous version of the slide and use the same process, this time to hide the original version             of the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59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896" y="764704"/>
            <a:ext cx="1722558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Source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1883221" y="1700808"/>
            <a:ext cx="1320627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Web page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5502211" y="1700808"/>
            <a:ext cx="1750546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Printed Publication</a:t>
            </a:r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1560866" y="2273836"/>
            <a:ext cx="188753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Do you have the </a:t>
            </a:r>
          </a:p>
          <a:p>
            <a:pPr algn="ctr"/>
            <a:r>
              <a:rPr lang="en-GB" sz="1400" dirty="0" smtClean="0"/>
              <a:t>full URL?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5374655" y="2273836"/>
            <a:ext cx="200565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Do you have the ISBN?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1466725" y="3055653"/>
            <a:ext cx="746442" cy="384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Yes</a:t>
            </a:r>
            <a:endParaRPr lang="en-GB" sz="1400" dirty="0"/>
          </a:p>
        </p:txBody>
      </p:sp>
      <p:sp>
        <p:nvSpPr>
          <p:cNvPr id="10" name="Rectangle 9"/>
          <p:cNvSpPr/>
          <p:nvPr/>
        </p:nvSpPr>
        <p:spPr>
          <a:xfrm>
            <a:off x="7802032" y="4701314"/>
            <a:ext cx="746442" cy="3840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No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5452297" y="3058711"/>
            <a:ext cx="746442" cy="384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Yes</a:t>
            </a:r>
            <a:endParaRPr lang="en-GB" sz="1400" dirty="0"/>
          </a:p>
        </p:txBody>
      </p:sp>
      <p:sp>
        <p:nvSpPr>
          <p:cNvPr id="12" name="Rectangle 11"/>
          <p:cNvSpPr/>
          <p:nvPr/>
        </p:nvSpPr>
        <p:spPr>
          <a:xfrm>
            <a:off x="6687816" y="3058711"/>
            <a:ext cx="746442" cy="3840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No</a:t>
            </a:r>
            <a:endParaRPr lang="en-GB" sz="1400" dirty="0"/>
          </a:p>
        </p:txBody>
      </p:sp>
      <p:sp>
        <p:nvSpPr>
          <p:cNvPr id="13" name="Rectangle 12"/>
          <p:cNvSpPr/>
          <p:nvPr/>
        </p:nvSpPr>
        <p:spPr>
          <a:xfrm>
            <a:off x="6463996" y="3765037"/>
            <a:ext cx="2124489" cy="60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Do you have the publisher’s details?</a:t>
            </a:r>
            <a:endParaRPr lang="en-GB" sz="1400" dirty="0"/>
          </a:p>
        </p:txBody>
      </p:sp>
      <p:sp>
        <p:nvSpPr>
          <p:cNvPr id="15" name="Rectangle 14"/>
          <p:cNvSpPr/>
          <p:nvPr/>
        </p:nvSpPr>
        <p:spPr>
          <a:xfrm>
            <a:off x="6479526" y="4725317"/>
            <a:ext cx="746442" cy="384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Yes</a:t>
            </a:r>
            <a:endParaRPr lang="en-GB" sz="1400" dirty="0"/>
          </a:p>
        </p:txBody>
      </p:sp>
      <p:sp>
        <p:nvSpPr>
          <p:cNvPr id="16" name="Rectangle 15"/>
          <p:cNvSpPr/>
          <p:nvPr/>
        </p:nvSpPr>
        <p:spPr>
          <a:xfrm>
            <a:off x="2739803" y="3026573"/>
            <a:ext cx="746442" cy="3840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No</a:t>
            </a:r>
            <a:endParaRPr lang="en-GB" sz="1400" dirty="0"/>
          </a:p>
        </p:txBody>
      </p:sp>
      <p:sp>
        <p:nvSpPr>
          <p:cNvPr id="17" name="Rectangle 16"/>
          <p:cNvSpPr/>
          <p:nvPr/>
        </p:nvSpPr>
        <p:spPr>
          <a:xfrm>
            <a:off x="1187624" y="4041067"/>
            <a:ext cx="1266966" cy="12057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Enter the information with appropriate coding</a:t>
            </a:r>
            <a:endParaRPr lang="en-GB" sz="1400" dirty="0"/>
          </a:p>
        </p:txBody>
      </p:sp>
      <p:cxnSp>
        <p:nvCxnSpPr>
          <p:cNvPr id="27" name="Elbow Connector 26"/>
          <p:cNvCxnSpPr>
            <a:stCxn id="4" idx="2"/>
            <a:endCxn id="6" idx="0"/>
          </p:cNvCxnSpPr>
          <p:nvPr/>
        </p:nvCxnSpPr>
        <p:spPr>
          <a:xfrm rot="16200000" flipH="1">
            <a:off x="5185301" y="508625"/>
            <a:ext cx="504056" cy="1880309"/>
          </a:xfrm>
          <a:prstGeom prst="bentConnector3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4" idx="2"/>
            <a:endCxn id="5" idx="0"/>
          </p:cNvCxnSpPr>
          <p:nvPr/>
        </p:nvCxnSpPr>
        <p:spPr>
          <a:xfrm rot="5400000">
            <a:off x="3268327" y="471960"/>
            <a:ext cx="504056" cy="1953640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>
            <a:stCxn id="5" idx="2"/>
          </p:cNvCxnSpPr>
          <p:nvPr/>
        </p:nvCxnSpPr>
        <p:spPr>
          <a:xfrm>
            <a:off x="2543535" y="1988840"/>
            <a:ext cx="0" cy="2849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/>
          <p:cNvCxnSpPr>
            <a:stCxn id="6" idx="2"/>
            <a:endCxn id="8" idx="0"/>
          </p:cNvCxnSpPr>
          <p:nvPr/>
        </p:nvCxnSpPr>
        <p:spPr>
          <a:xfrm>
            <a:off x="6377484" y="1988840"/>
            <a:ext cx="0" cy="2849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818814" y="3765560"/>
            <a:ext cx="1266966" cy="12057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Enter the information with appropriate coding</a:t>
            </a:r>
            <a:endParaRPr lang="en-GB" sz="1400" dirty="0"/>
          </a:p>
        </p:txBody>
      </p:sp>
      <p:sp>
        <p:nvSpPr>
          <p:cNvPr id="29" name="Rectangle 28"/>
          <p:cNvSpPr/>
          <p:nvPr/>
        </p:nvSpPr>
        <p:spPr>
          <a:xfrm>
            <a:off x="6228184" y="5391641"/>
            <a:ext cx="1266966" cy="12057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Enter the information with appropriate coding</a:t>
            </a:r>
            <a:endParaRPr lang="en-GB" sz="14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849831" y="2743612"/>
            <a:ext cx="0" cy="3124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089496" y="2743612"/>
            <a:ext cx="0" cy="2849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43608" y="116632"/>
            <a:ext cx="713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Referencing your article</a:t>
            </a:r>
            <a:endParaRPr lang="en-GB" sz="2800" b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870862" y="3453107"/>
            <a:ext cx="0" cy="5879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108187" y="3410616"/>
            <a:ext cx="4837" cy="3544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825518" y="2746258"/>
            <a:ext cx="0" cy="3124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066719" y="2777892"/>
            <a:ext cx="0" cy="3124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825518" y="3453107"/>
            <a:ext cx="0" cy="3124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061037" y="3466870"/>
            <a:ext cx="0" cy="3124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852747" y="4386109"/>
            <a:ext cx="0" cy="3124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175253" y="4388861"/>
            <a:ext cx="0" cy="3124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852747" y="5109360"/>
            <a:ext cx="0" cy="3124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180091" y="5079188"/>
            <a:ext cx="0" cy="3124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candy\AppData\Local\Microsoft\Windows\INetCache\IE\CUHM80YT\halt1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86" y="3793143"/>
            <a:ext cx="645275" cy="6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2688997" y="4514115"/>
            <a:ext cx="842400" cy="33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2679215" y="4509121"/>
            <a:ext cx="820562" cy="32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GB" sz="1400" b="1" dirty="0" smtClean="0">
                <a:solidFill>
                  <a:schemeClr val="bg1"/>
                </a:solidFill>
              </a:rPr>
              <a:t>Go back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56" name="Picture 2" descr="C:\Users\candy\AppData\Local\Microsoft\Windows\INetCache\IE\CUHM80YT\halt1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414" y="5426656"/>
            <a:ext cx="645275" cy="6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7752025" y="6147628"/>
            <a:ext cx="842400" cy="33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7742243" y="6142634"/>
            <a:ext cx="820562" cy="32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GB" sz="1400" b="1" dirty="0" smtClean="0">
                <a:solidFill>
                  <a:schemeClr val="bg1"/>
                </a:solidFill>
              </a:rPr>
              <a:t>Go back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/>
              <a:t>©</a:t>
            </a:r>
            <a:r>
              <a:rPr lang="en-GB" dirty="0" smtClean="0"/>
              <a:t> Copyright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All material on Wikimedia is freely licensed</a:t>
            </a:r>
          </a:p>
          <a:p>
            <a:r>
              <a:rPr lang="en-GB" dirty="0" smtClean="0"/>
              <a:t>This means:</a:t>
            </a:r>
          </a:p>
          <a:p>
            <a:pPr lvl="1"/>
            <a:r>
              <a:rPr lang="en-GB" dirty="0" smtClean="0"/>
              <a:t>People are free to share, copy or redistribute material</a:t>
            </a:r>
          </a:p>
          <a:p>
            <a:pPr lvl="1"/>
            <a:r>
              <a:rPr lang="en-GB" dirty="0" smtClean="0"/>
              <a:t>They can also adapt, remix, transform or build on the material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3200" dirty="0"/>
              <a:t>However attribution MUST be clearly shown</a:t>
            </a:r>
          </a:p>
          <a:p>
            <a:pPr lvl="1"/>
            <a:r>
              <a:rPr lang="en-GB" dirty="0" smtClean="0"/>
              <a:t>This means giving appropriate credit to the person who created the original material, no matter how much it has been changed</a:t>
            </a:r>
          </a:p>
        </p:txBody>
      </p:sp>
      <p:pic>
        <p:nvPicPr>
          <p:cNvPr id="5123" name="Picture 3" descr="C:\Users\candy\AppData\Local\Microsoft\Windows\INetCache\IE\KJVIVBOV\Copyright_crystal_blu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062" y="116632"/>
            <a:ext cx="1451741" cy="145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© Copyright </a:t>
            </a:r>
            <a:r>
              <a:rPr lang="en-GB" dirty="0" smtClean="0"/>
              <a:t>continued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Except for brief attributed quotes, copying content from other copyrighted sources is not allowed on Wikipedia</a:t>
            </a:r>
          </a:p>
          <a:p>
            <a:r>
              <a:rPr lang="en-GB" dirty="0" smtClean="0"/>
              <a:t>All content should be written in your own words</a:t>
            </a:r>
          </a:p>
          <a:p>
            <a:r>
              <a:rPr lang="en-GB" dirty="0" smtClean="0"/>
              <a:t>Public domain and freely licensed content may be added as long as it is properly attributed</a:t>
            </a:r>
          </a:p>
        </p:txBody>
      </p:sp>
      <p:pic>
        <p:nvPicPr>
          <p:cNvPr id="6146" name="Picture 2" descr="C:\Users\candy\AppData\Local\Microsoft\Windows\INetCache\IE\D01TDHNK\175px-Question_copyright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013176"/>
            <a:ext cx="1028729" cy="146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Hidden slide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Tips for trainers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 copyright</a:t>
            </a:r>
          </a:p>
          <a:p>
            <a:pPr lvl="1"/>
            <a:r>
              <a:rPr lang="en-GB" dirty="0" smtClean="0"/>
              <a:t>Refer back to the African Crake article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3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Conflict of interest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It’s best to avoid editing articles about</a:t>
            </a:r>
          </a:p>
          <a:p>
            <a:pPr lvl="1"/>
            <a:r>
              <a:rPr lang="en-GB" dirty="0" smtClean="0"/>
              <a:t>Yourself</a:t>
            </a:r>
          </a:p>
          <a:p>
            <a:pPr lvl="1"/>
            <a:r>
              <a:rPr lang="en-GB" dirty="0" smtClean="0"/>
              <a:t>Your employer</a:t>
            </a:r>
          </a:p>
          <a:p>
            <a:pPr lvl="1"/>
            <a:r>
              <a:rPr lang="en-GB" dirty="0" smtClean="0"/>
              <a:t>Organisations you belong to</a:t>
            </a:r>
          </a:p>
          <a:p>
            <a:r>
              <a:rPr lang="en-GB" dirty="0" smtClean="0"/>
              <a:t>Editors with conflict of interest are likely to have their edits reverted</a:t>
            </a:r>
            <a:endParaRPr lang="en-GB" dirty="0"/>
          </a:p>
        </p:txBody>
      </p:sp>
      <p:pic>
        <p:nvPicPr>
          <p:cNvPr id="3076" name="Picture 4" descr="C:\Users\candy\AppData\Local\Microsoft\Windows\INetCache\IE\V83PW4IX\cherrybomb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57192"/>
            <a:ext cx="1576519" cy="162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4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26469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to do to avoid conflict of interest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the Talk Page to alert senior editors if you spot problems on a page where you might be seen as having a conflict of interest</a:t>
            </a:r>
          </a:p>
          <a:p>
            <a:r>
              <a:rPr lang="en-GB" dirty="0" smtClean="0"/>
              <a:t>These are the types of problems you may want updated or changed</a:t>
            </a:r>
          </a:p>
          <a:p>
            <a:pPr lvl="1"/>
            <a:r>
              <a:rPr lang="en-GB" dirty="0" smtClean="0"/>
              <a:t>Factual inaccuracies 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ut of date information</a:t>
            </a:r>
          </a:p>
          <a:p>
            <a:pPr lvl="1"/>
            <a:r>
              <a:rPr lang="en-GB" dirty="0" smtClean="0"/>
              <a:t>Outdated photos</a:t>
            </a:r>
            <a:endParaRPr lang="en-GB" dirty="0"/>
          </a:p>
        </p:txBody>
      </p:sp>
      <p:pic>
        <p:nvPicPr>
          <p:cNvPr id="2050" name="Picture 2" descr="C:\Users\candy\AppData\Local\Microsoft\Windows\INetCache\IE\V83PW4IX\8626792141_e91fbe5a3d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086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Reversion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Changes a Wikipedia article back to a previous version</a:t>
            </a:r>
          </a:p>
          <a:p>
            <a:pPr lvl="1"/>
            <a:r>
              <a:rPr lang="en-GB" dirty="0" smtClean="0"/>
              <a:t>This is done by more experienced editors</a:t>
            </a:r>
          </a:p>
          <a:p>
            <a:pPr lvl="1"/>
            <a:r>
              <a:rPr lang="en-GB" dirty="0" smtClean="0"/>
              <a:t>Any changes made to the article will be removed</a:t>
            </a:r>
          </a:p>
          <a:p>
            <a:r>
              <a:rPr lang="en-GB" dirty="0" smtClean="0"/>
              <a:t>Used to remove incorrect or inappropriate edits</a:t>
            </a:r>
          </a:p>
          <a:p>
            <a:r>
              <a:rPr lang="en-GB" dirty="0" smtClean="0"/>
              <a:t>Edits which do not follow the standard format will probably be </a:t>
            </a:r>
            <a:r>
              <a:rPr lang="en-GB" dirty="0" smtClean="0"/>
              <a:t>reverted</a:t>
            </a:r>
            <a:endParaRPr lang="en-GB" dirty="0" smtClean="0"/>
          </a:p>
        </p:txBody>
      </p:sp>
      <p:pic>
        <p:nvPicPr>
          <p:cNvPr id="4098" name="Picture 2" descr="C:\Users\candy\AppData\Local\Microsoft\Windows\INetCache\IE\KJVIVBOV\Gnome-document-revert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534">
            <a:off x="7524328" y="116632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Reversion is not </a:t>
            </a:r>
            <a:r>
              <a:rPr lang="en-GB" dirty="0" smtClean="0"/>
              <a:t>personal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</a:t>
            </a:r>
            <a:r>
              <a:rPr lang="en-GB" dirty="0"/>
              <a:t>you are unsure why your edits have been reverted, you can ask on the article’s Talk </a:t>
            </a:r>
            <a:r>
              <a:rPr lang="en-GB" dirty="0" smtClean="0"/>
              <a:t>Page</a:t>
            </a:r>
          </a:p>
          <a:p>
            <a:r>
              <a:rPr lang="en-GB" dirty="0" smtClean="0"/>
              <a:t>You </a:t>
            </a:r>
            <a:r>
              <a:rPr lang="en-GB" dirty="0"/>
              <a:t>can always politely ask an editor why they have made the </a:t>
            </a:r>
            <a:r>
              <a:rPr lang="en-GB" dirty="0" smtClean="0"/>
              <a:t>reversion</a:t>
            </a:r>
          </a:p>
          <a:p>
            <a:r>
              <a:rPr lang="en-GB" dirty="0" smtClean="0"/>
              <a:t>Most reversions are made by automatic bots </a:t>
            </a:r>
          </a:p>
          <a:p>
            <a:pPr lvl="1"/>
            <a:r>
              <a:rPr lang="en-GB" dirty="0" smtClean="0"/>
              <a:t>The aim is to protect Wikipedia against unexpected edits which might be vandalism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 descr="C:\Users\candy\AppData\Local\Microsoft\Windows\INetCache\IE\T1OF1UJH\sgi01a2014091216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01208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26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Materials you need to deliver this module</a:t>
            </a:r>
          </a:p>
          <a:p>
            <a:pPr lvl="1"/>
            <a:r>
              <a:rPr lang="en-GB" dirty="0" smtClean="0"/>
              <a:t>Data Projector</a:t>
            </a:r>
          </a:p>
          <a:p>
            <a:pPr lvl="1"/>
            <a:r>
              <a:rPr lang="en-GB" dirty="0" smtClean="0"/>
              <a:t>Laptop or Tablet plus connector for data projector</a:t>
            </a:r>
          </a:p>
          <a:p>
            <a:pPr lvl="1"/>
            <a:r>
              <a:rPr lang="en-GB" dirty="0"/>
              <a:t>Flip Chart (FC) plus FC paper and FC </a:t>
            </a:r>
            <a:r>
              <a:rPr lang="en-GB" dirty="0" smtClean="0"/>
              <a:t>pens</a:t>
            </a:r>
          </a:p>
          <a:p>
            <a:pPr lvl="1"/>
            <a:r>
              <a:rPr lang="en-GB" dirty="0" smtClean="0"/>
              <a:t>Slide deck from Wikimedia UK HQ</a:t>
            </a:r>
          </a:p>
          <a:p>
            <a:pPr lvl="1"/>
            <a:r>
              <a:rPr lang="en-GB" dirty="0" smtClean="0"/>
              <a:t>Printed trainer’s notes - one set per trainer</a:t>
            </a:r>
          </a:p>
          <a:p>
            <a:pPr lvl="1"/>
            <a:r>
              <a:rPr lang="en-GB" dirty="0" smtClean="0"/>
              <a:t>Printed handouts</a:t>
            </a:r>
          </a:p>
          <a:p>
            <a:pPr lvl="1"/>
            <a:r>
              <a:rPr lang="en-GB" dirty="0"/>
              <a:t>Prep and/or print PDF worksheet ‘Flawed Wikimedia Page</a:t>
            </a:r>
            <a:r>
              <a:rPr lang="en-GB" dirty="0" smtClean="0"/>
              <a:t>’</a:t>
            </a:r>
          </a:p>
          <a:p>
            <a:pPr lvl="1"/>
            <a:r>
              <a:rPr lang="en-GB" dirty="0" smtClean="0"/>
              <a:t>Folder for notes and handouts</a:t>
            </a:r>
          </a:p>
          <a:p>
            <a:pPr lvl="1"/>
            <a:r>
              <a:rPr lang="en-GB" dirty="0" smtClean="0"/>
              <a:t>Highlighters</a:t>
            </a:r>
          </a:p>
          <a:p>
            <a:pPr lvl="1"/>
            <a:r>
              <a:rPr lang="en-GB" dirty="0" smtClean="0"/>
              <a:t>Plain A4 paper or Wikimedia notebooks</a:t>
            </a:r>
          </a:p>
          <a:p>
            <a:pPr lvl="1"/>
            <a:r>
              <a:rPr lang="en-GB" dirty="0" err="1" smtClean="0"/>
              <a:t>Blu</a:t>
            </a:r>
            <a:r>
              <a:rPr lang="en-GB" dirty="0" smtClean="0"/>
              <a:t> tac or equivalent</a:t>
            </a:r>
          </a:p>
          <a:p>
            <a:pPr lvl="1"/>
            <a:r>
              <a:rPr lang="en-GB" dirty="0" smtClean="0"/>
              <a:t>Duct tape for tidying cables</a:t>
            </a:r>
          </a:p>
          <a:p>
            <a:pPr lvl="1"/>
            <a:r>
              <a:rPr lang="en-GB" dirty="0" smtClean="0"/>
              <a:t>Spare four way power socket adaptors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47664" y="26064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FF0000"/>
                </a:solidFill>
              </a:rPr>
              <a:t>Hidden slide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/>
              <a:t>Hints for trainers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88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984776" cy="1143000"/>
          </a:xfrm>
        </p:spPr>
        <p:txBody>
          <a:bodyPr/>
          <a:lstStyle/>
          <a:p>
            <a:r>
              <a:rPr lang="en-GB" dirty="0" smtClean="0"/>
              <a:t>Avoiding reversion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064896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Create a proper User Page</a:t>
            </a:r>
          </a:p>
          <a:p>
            <a:pPr lvl="1"/>
            <a:r>
              <a:rPr lang="en-GB" dirty="0" smtClean="0"/>
              <a:t>This shows you are a serious editor, not someone messing around</a:t>
            </a:r>
          </a:p>
          <a:p>
            <a:r>
              <a:rPr lang="en-GB" dirty="0" smtClean="0"/>
              <a:t>Reference and cite your sources properly</a:t>
            </a:r>
          </a:p>
          <a:p>
            <a:r>
              <a:rPr lang="en-GB" dirty="0" smtClean="0"/>
              <a:t>Check the article’s Talk Page</a:t>
            </a:r>
          </a:p>
          <a:p>
            <a:pPr lvl="1"/>
            <a:r>
              <a:rPr lang="en-GB" dirty="0" smtClean="0"/>
              <a:t>Post on the Talk Page to send other editors to your sandbox to see your draft article before publishing</a:t>
            </a:r>
          </a:p>
          <a:p>
            <a:r>
              <a:rPr lang="en-GB" dirty="0" smtClean="0"/>
              <a:t>Use the Cheat </a:t>
            </a:r>
            <a:r>
              <a:rPr lang="en-GB" dirty="0"/>
              <a:t>S</a:t>
            </a:r>
            <a:r>
              <a:rPr lang="en-GB" dirty="0" smtClean="0"/>
              <a:t>heet to guide you</a:t>
            </a:r>
          </a:p>
          <a:p>
            <a:r>
              <a:rPr lang="en-GB" dirty="0" smtClean="0"/>
              <a:t>Look at the next handout to see the time and      speed of automatic reversions by Wikimedia bots </a:t>
            </a:r>
          </a:p>
          <a:p>
            <a:pPr lvl="1"/>
            <a:r>
              <a:rPr lang="en-GB" dirty="0" smtClean="0"/>
              <a:t>They  revert edits </a:t>
            </a:r>
            <a:r>
              <a:rPr lang="en-GB" dirty="0"/>
              <a:t>within </a:t>
            </a:r>
            <a:r>
              <a:rPr lang="en-GB" dirty="0" smtClean="0"/>
              <a:t>seconds to protect        Wikipedia against vandalism</a:t>
            </a:r>
            <a:endParaRPr lang="en-GB" dirty="0"/>
          </a:p>
        </p:txBody>
      </p:sp>
      <p:pic>
        <p:nvPicPr>
          <p:cNvPr id="1026" name="Picture 2" descr="C:\Users\candy\AppData\Local\Microsoft\Windows\INetCache\IE\T1OF1UJH\Robot-201508250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547664" cy="24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0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Handout: Screenshot of African Crake Page Article history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2332" r="1569" b="7953"/>
          <a:stretch/>
        </p:blipFill>
        <p:spPr bwMode="auto">
          <a:xfrm>
            <a:off x="107504" y="1615550"/>
            <a:ext cx="8788847" cy="500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28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Hidden slide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Article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Handout of article history</a:t>
            </a:r>
          </a:p>
          <a:p>
            <a:pPr lvl="1"/>
            <a:r>
              <a:rPr lang="en-GB" dirty="0" smtClean="0"/>
              <a:t>Shows the participants that there are many reversions</a:t>
            </a:r>
          </a:p>
          <a:p>
            <a:pPr lvl="1"/>
            <a:r>
              <a:rPr lang="en-GB" dirty="0" smtClean="0"/>
              <a:t>Shows that you can still access the edits made before the article was reverted</a:t>
            </a:r>
          </a:p>
          <a:p>
            <a:r>
              <a:rPr lang="en-GB" dirty="0" smtClean="0"/>
              <a:t>Draw attention to the times next to the posts detailing reversion of edits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0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ask for help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sz="3500" dirty="0"/>
              <a:t> Use the Talk Page behind every Wikipedia page</a:t>
            </a:r>
          </a:p>
          <a:p>
            <a:pPr lvl="1"/>
            <a:r>
              <a:rPr lang="en-GB" sz="3000" dirty="0"/>
              <a:t>For lots more information about how to get the best out of Talk </a:t>
            </a:r>
            <a:r>
              <a:rPr lang="en-GB" sz="3000" dirty="0" smtClean="0"/>
              <a:t>Pages </a:t>
            </a:r>
            <a:r>
              <a:rPr lang="en-GB" sz="3000" dirty="0"/>
              <a:t>go to: </a:t>
            </a:r>
          </a:p>
          <a:p>
            <a:pPr lvl="2"/>
            <a:r>
              <a:rPr lang="en-GB" sz="2600" dirty="0" err="1"/>
              <a:t>Wikipedia:Talk</a:t>
            </a:r>
            <a:r>
              <a:rPr lang="en-GB" sz="2600" dirty="0"/>
              <a:t> page guidelines</a:t>
            </a:r>
          </a:p>
          <a:p>
            <a:r>
              <a:rPr lang="en-GB" sz="3500" dirty="0" smtClean="0"/>
              <a:t>Use the Teahouse</a:t>
            </a:r>
          </a:p>
          <a:p>
            <a:pPr lvl="1"/>
            <a:r>
              <a:rPr lang="en-GB" sz="3000" dirty="0" smtClean="0"/>
              <a:t>You can post questions and get a quick reply from a passing editor </a:t>
            </a:r>
          </a:p>
          <a:p>
            <a:r>
              <a:rPr lang="en-GB" sz="3500" dirty="0" smtClean="0"/>
              <a:t>Enter the following into your Wikipedia search box to take you to the Teahouse</a:t>
            </a:r>
          </a:p>
          <a:p>
            <a:pPr lvl="1"/>
            <a:r>
              <a:rPr lang="en-GB" sz="3000" dirty="0" err="1" smtClean="0"/>
              <a:t>Wikipedia:Teahouse</a:t>
            </a:r>
            <a:endParaRPr lang="en-GB" sz="3000" dirty="0" smtClean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890" y="260648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Hidden slide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Trainer note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Prepare a card or sheet of A4 that can be passed around the participants using the next slide as a template</a:t>
            </a:r>
          </a:p>
          <a:p>
            <a:r>
              <a:rPr lang="en-GB" dirty="0" smtClean="0"/>
              <a:t>It should have the URL for the your talk page on it</a:t>
            </a:r>
          </a:p>
          <a:p>
            <a:r>
              <a:rPr lang="en-GB" dirty="0" smtClean="0"/>
              <a:t>Hand the sheet to one of the participants and ask them to go to your Talk Page and leave a message and sign it </a:t>
            </a:r>
          </a:p>
          <a:p>
            <a:r>
              <a:rPr lang="en-GB" dirty="0" smtClean="0"/>
              <a:t>When they have done this, they then pass the card on to the next participant</a:t>
            </a:r>
          </a:p>
          <a:p>
            <a:r>
              <a:rPr lang="en-GB" dirty="0" smtClean="0"/>
              <a:t>The second trainer/assistant can then post useful links on the participants’ talk pages as a reply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Visit your trainer’s Talk Page and post a message there NOW!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Your trainer is………………………</a:t>
            </a:r>
          </a:p>
          <a:p>
            <a:endParaRPr lang="en-GB" dirty="0" smtClean="0"/>
          </a:p>
          <a:p>
            <a:r>
              <a:rPr lang="en-GB" dirty="0" smtClean="0"/>
              <a:t>The link to their Talk Page is: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……………………………………………….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Or you could use bit.ly/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9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Visit your trainer's Talk 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You will be given a sheet of paper with the link to your trainer’s Talk Page written on it</a:t>
            </a:r>
          </a:p>
          <a:p>
            <a:r>
              <a:rPr lang="en-GB" dirty="0" smtClean="0"/>
              <a:t>Please go the Talk Page and leave a message and sign it </a:t>
            </a:r>
          </a:p>
          <a:p>
            <a:r>
              <a:rPr lang="en-GB" dirty="0" smtClean="0"/>
              <a:t>Once you have done this, pass the paper on to the next participant who will do the same</a:t>
            </a:r>
          </a:p>
          <a:p>
            <a:r>
              <a:rPr lang="en-GB" dirty="0" smtClean="0"/>
              <a:t>You will then receive a message back from one of the trainers</a:t>
            </a:r>
          </a:p>
        </p:txBody>
      </p:sp>
    </p:spTree>
    <p:extLst>
      <p:ext uri="{BB962C8B-B14F-4D97-AF65-F5344CB8AC3E}">
        <p14:creationId xmlns:p14="http://schemas.microsoft.com/office/powerpoint/2010/main" val="11135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 to your trainer’s Talk Page                          	          </a:t>
            </a:r>
            <a:r>
              <a:rPr lang="en-GB" sz="13800" b="1" dirty="0" smtClean="0">
                <a:solidFill>
                  <a:srgbClr val="990033"/>
                </a:solidFill>
              </a:rPr>
              <a:t>NOW!</a:t>
            </a:r>
            <a:endParaRPr lang="en-GB" sz="72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2485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Putting it into practice</a:t>
            </a:r>
            <a:r>
              <a:rPr lang="en-GB" smtClean="0"/>
              <a:t>!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 and look at articles on Wikipedia which you might want to edit </a:t>
            </a:r>
          </a:p>
          <a:p>
            <a:r>
              <a:rPr lang="en-GB" dirty="0" smtClean="0"/>
              <a:t>See if you can spot any potential problems</a:t>
            </a:r>
          </a:p>
          <a:p>
            <a:r>
              <a:rPr lang="en-GB" dirty="0" smtClean="0"/>
              <a:t>Remember the Wikimedia slogan…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483768" y="3861048"/>
            <a:ext cx="4320480" cy="22322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>
                <a:gd name="adj" fmla="val 3539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 bold!</a:t>
            </a:r>
            <a:endParaRPr lang="en-US" sz="5400" b="1" cap="none" spc="50" dirty="0">
              <a:ln w="11430"/>
              <a:solidFill>
                <a:srgbClr val="9900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393880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Hidden slide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Putting it into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there is time suggest the participants practice their new skills and edit onscreen</a:t>
            </a:r>
          </a:p>
          <a:p>
            <a:r>
              <a:rPr lang="en-GB" dirty="0" smtClean="0"/>
              <a:t>Have a set of articles you think are a good place to start</a:t>
            </a:r>
          </a:p>
          <a:p>
            <a:r>
              <a:rPr lang="en-GB" dirty="0" smtClean="0"/>
              <a:t>However if this session is to be followed by the companion module ‘Now you are an editor’ take a coffee break now and then   start the next module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0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Wikimedia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Wikimedia 2016</Template>
  <TotalTime>57714</TotalTime>
  <Words>4603</Words>
  <Application>Microsoft Office PowerPoint</Application>
  <PresentationFormat>On-screen Show (4:3)</PresentationFormat>
  <Paragraphs>579</Paragraphs>
  <Slides>101</Slides>
  <Notes>4</Notes>
  <HiddenSlides>43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Theme Wikimedia 2016</vt:lpstr>
      <vt:lpstr>IMPORTANT: Note for Trainers</vt:lpstr>
      <vt:lpstr>Hidden Slide Print out these slides as your Training Notes</vt:lpstr>
      <vt:lpstr>Hidden slide IMPORTANT info for trainers</vt:lpstr>
      <vt:lpstr>Hidden slide IMPORTANT info for trainers</vt:lpstr>
      <vt:lpstr>Hidden slide About this Module</vt:lpstr>
      <vt:lpstr>PowerPoint Presentation</vt:lpstr>
      <vt:lpstr>PowerPoint Presentation</vt:lpstr>
      <vt:lpstr>PowerPoint Presentation</vt:lpstr>
      <vt:lpstr>PowerPoint Presentation</vt:lpstr>
      <vt:lpstr>Hidden Slide Hints for trainers</vt:lpstr>
      <vt:lpstr>Hidden slide Hints for trainers</vt:lpstr>
      <vt:lpstr>A beginner’s guide to editing Wikipedia</vt:lpstr>
      <vt:lpstr>Hidden slide Hints for trainers</vt:lpstr>
      <vt:lpstr>Your trainers for today</vt:lpstr>
      <vt:lpstr>Hidden slide Hints for trainers</vt:lpstr>
      <vt:lpstr>Introductions</vt:lpstr>
      <vt:lpstr>Hidden slide Hints for trainers on Housekeeping slide</vt:lpstr>
      <vt:lpstr>Housekeeping</vt:lpstr>
      <vt:lpstr>Times for today</vt:lpstr>
      <vt:lpstr>Today’s session</vt:lpstr>
      <vt:lpstr>Hidden slide Hints for trainers</vt:lpstr>
      <vt:lpstr>What is Wikimedia? Imagine a world in which every single human being can freely share in the sum of all knowledge That’s our commitment</vt:lpstr>
      <vt:lpstr>The role of Wikimedia</vt:lpstr>
      <vt:lpstr>What is Wikipedia?</vt:lpstr>
      <vt:lpstr>Wikimedia is worldwide</vt:lpstr>
      <vt:lpstr>Wikimedia’s structure</vt:lpstr>
      <vt:lpstr>Hidden slide Hints for trainers</vt:lpstr>
      <vt:lpstr>Hidden slide Hints for trainers</vt:lpstr>
      <vt:lpstr>PowerPoint Presentation</vt:lpstr>
      <vt:lpstr>Setting up a Wikipedia account</vt:lpstr>
      <vt:lpstr>Hidden slide Hints for trainers</vt:lpstr>
      <vt:lpstr>Good reasons for having your own Wikimedia account</vt:lpstr>
      <vt:lpstr>Logging in</vt:lpstr>
      <vt:lpstr>Hidden slide Hints for trainers</vt:lpstr>
      <vt:lpstr>Handout Creating a new User Account</vt:lpstr>
      <vt:lpstr>Creating your User page</vt:lpstr>
      <vt:lpstr>Save, Preview and Show changes</vt:lpstr>
      <vt:lpstr>As a new user you can get lots of tips and useful links</vt:lpstr>
      <vt:lpstr>Ready to edit?</vt:lpstr>
      <vt:lpstr>Relax!</vt:lpstr>
      <vt:lpstr>Hidden slide  Trainer note</vt:lpstr>
      <vt:lpstr>Hidden slide  Trainer note</vt:lpstr>
      <vt:lpstr>What is an edit?</vt:lpstr>
      <vt:lpstr>Editing a Wikipedia page</vt:lpstr>
      <vt:lpstr>Hidden slide: Hints for trainers</vt:lpstr>
      <vt:lpstr>Hidden slide Hints for trainers</vt:lpstr>
      <vt:lpstr>PowerPoint Presentation</vt:lpstr>
      <vt:lpstr>PowerPoint Presentation</vt:lpstr>
      <vt:lpstr>The Edit Cycle</vt:lpstr>
      <vt:lpstr>The edit summary</vt:lpstr>
      <vt:lpstr>Editing is the easy bit!</vt:lpstr>
      <vt:lpstr>Hidden slide: Hints for trainers</vt:lpstr>
      <vt:lpstr>Editing Wikipedia articles</vt:lpstr>
      <vt:lpstr>Hidden slide: Hints for trainers</vt:lpstr>
      <vt:lpstr>Key points about edits</vt:lpstr>
      <vt:lpstr>Key points about edits</vt:lpstr>
      <vt:lpstr>Not sure about an edit?</vt:lpstr>
      <vt:lpstr>Hidden slide Trainer note</vt:lpstr>
      <vt:lpstr>The Do’s of the Encyclopedic style</vt:lpstr>
      <vt:lpstr>The Don’ts of  Encyclopedic style</vt:lpstr>
      <vt:lpstr>What makes a good Wikipedia article</vt:lpstr>
      <vt:lpstr>Exercise – The “Good” Article?</vt:lpstr>
      <vt:lpstr>Hidden slide  Trainer note (1)</vt:lpstr>
      <vt:lpstr>Hidden slide  Trainer note (2) Creating a customised ‘Flawed Article’ </vt:lpstr>
      <vt:lpstr>Hidden slide Trainer note (3)</vt:lpstr>
      <vt:lpstr>Hidden slide  Trainer note (4)</vt:lpstr>
      <vt:lpstr>Hidden slide  Trainer note (5)</vt:lpstr>
      <vt:lpstr>PowerPoint Presentation</vt:lpstr>
      <vt:lpstr>Is our page perfect now?</vt:lpstr>
      <vt:lpstr>Your sandbox</vt:lpstr>
      <vt:lpstr>Using your sandbox</vt:lpstr>
      <vt:lpstr>Hidden slide Customising the ‘Using your Sandbox’ exercise</vt:lpstr>
      <vt:lpstr>Hidden slide Tips for trainers</vt:lpstr>
      <vt:lpstr>Exercise  Creating your sandbox</vt:lpstr>
      <vt:lpstr>PowerPoint Presentation</vt:lpstr>
      <vt:lpstr>Handout Part 1 African Crake information from Birdlife International</vt:lpstr>
      <vt:lpstr>PowerPoint Presentation</vt:lpstr>
      <vt:lpstr>Handout Part 3 African Crake information</vt:lpstr>
      <vt:lpstr>Reliable sources</vt:lpstr>
      <vt:lpstr>PowerPoint Presentation</vt:lpstr>
      <vt:lpstr>Hidden slide Alternative version of flow chart</vt:lpstr>
      <vt:lpstr>PowerPoint Presentation</vt:lpstr>
      <vt:lpstr>© Copyright</vt:lpstr>
      <vt:lpstr>© Copyright continued</vt:lpstr>
      <vt:lpstr>Hidden slide Tips for trainers</vt:lpstr>
      <vt:lpstr>Conflict of interest</vt:lpstr>
      <vt:lpstr>What to do to avoid conflict of interest issues</vt:lpstr>
      <vt:lpstr>Reversion</vt:lpstr>
      <vt:lpstr>Reversion is not personal</vt:lpstr>
      <vt:lpstr>Avoiding reversion</vt:lpstr>
      <vt:lpstr>Handout: Screenshot of African Crake Page Article history</vt:lpstr>
      <vt:lpstr>Hidden slide  Article history</vt:lpstr>
      <vt:lpstr>How to ask for help</vt:lpstr>
      <vt:lpstr>Hidden slide Trainer note</vt:lpstr>
      <vt:lpstr>Visit your trainer’s Talk Page and post a message there NOW!</vt:lpstr>
      <vt:lpstr>Visit your trainer's Talk Page</vt:lpstr>
      <vt:lpstr>PowerPoint Presentation</vt:lpstr>
      <vt:lpstr>Putting it into practice! </vt:lpstr>
      <vt:lpstr>Hidden slide  Putting it into practice</vt:lpstr>
      <vt:lpstr>What is the most important thing you learned today?</vt:lpstr>
      <vt:lpstr>Evaluation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Wikipedia</dc:title>
  <dc:creator>Aidan Piercy</dc:creator>
  <cp:lastModifiedBy>Candy Piercy</cp:lastModifiedBy>
  <cp:revision>176</cp:revision>
  <cp:lastPrinted>2016-08-16T11:02:02Z</cp:lastPrinted>
  <dcterms:created xsi:type="dcterms:W3CDTF">2015-11-17T12:14:36Z</dcterms:created>
  <dcterms:modified xsi:type="dcterms:W3CDTF">2016-08-22T11:06:35Z</dcterms:modified>
</cp:coreProperties>
</file>